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docProps/app.xml" ContentType="application/vnd.openxmlformats-officedocument.extended-properties+xml"/>
  <Override PartName="/docProps/core.xml" ContentType="application/vnd.openxmlformats-package.core-properties+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x="10693400" cy="7562850"/>
  <p:notesSz cx="10693400" cy="7562850"/>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36" y="-84"/>
      </p:cViewPr>
      <p:guideLst>
        <p:guide orient="horz" pos="2880"/>
        <p:guide pos="216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theme" Target="theme/theme1.xml"/><Relationship Id="rId3" Type="http://schemas.openxmlformats.org/officeDocument/2006/relationships/viewProps" Target="viewProps.xml"/><Relationship Id="rId4" Type="http://schemas.openxmlformats.org/officeDocument/2006/relationships/presProps" Target="presProps.xml"/><Relationship Id="rId5" Type="http://schemas.openxmlformats.org/officeDocument/2006/relationships/tableStyles" Target="tableStyles.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9" Type="http://schemas.openxmlformats.org/officeDocument/2006/relationships/slide" Target="slides/slide4.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obj">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02005" y="2344483"/>
            <a:ext cx="9089390" cy="1588198"/>
          </a:xfrm>
          <a:prstGeom prst="rect">
            <a:avLst/>
          </a:prstGeom>
        </p:spPr>
        <p:txBody>
          <a:bodyPr wrap="square" lIns="0" tIns="0" rIns="0" bIns="0">
            <a:spAutoFit/>
          </a:bodyPr>
          <a:lstStyle>
            <a:lvl1pPr>
              <a:defRPr/>
            </a:lvl1pPr>
          </a:lstStyle>
          <a:p/>
        </p:txBody>
      </p:sp>
      <p:sp>
        <p:nvSpPr>
          <p:cNvPr id="3" name="Holder 3"/>
          <p:cNvSpPr>
            <a:spLocks noGrp="1"/>
          </p:cNvSpPr>
          <p:nvPr>
            <p:ph type="subTitle" idx="4"/>
          </p:nvPr>
        </p:nvSpPr>
        <p:spPr>
          <a:xfrm>
            <a:off x="1604010" y="4235196"/>
            <a:ext cx="7485380" cy="1890712"/>
          </a:xfrm>
          <a:prstGeom prst="rect">
            <a:avLst/>
          </a:prstGeom>
        </p:spPr>
        <p:txBody>
          <a:bodyPr wrap="square" lIns="0" tIns="0" rIns="0" bIns="0">
            <a:spAutoFit/>
          </a:bodyPr>
          <a:lstStyle>
            <a:lvl1pPr>
              <a:defRPr/>
            </a:lvl1pPr>
          </a:lstStyle>
          <a:p/>
        </p:txBody>
      </p:sp>
      <p:sp>
        <p:nvSpPr>
          <p:cNvPr id="4" name="Holder 4"/>
          <p:cNvSpPr>
            <a:spLocks noGrp="1"/>
          </p:cNvSpPr>
          <p:nvPr>
            <p:ph type="ftr" idx="5" sz="quarter"/>
          </p:nvPr>
        </p:nvSpPr>
        <p:spPr/>
        <p:txBody>
          <a:bodyPr lIns="0" tIns="0" rIns="0" bIns="0"/>
          <a:lstStyle>
            <a:lvl1pPr algn="ctr">
              <a:defRPr>
                <a:solidFill>
                  <a:schemeClr val="tx1">
                    <a:tint val="75000"/>
                  </a:schemeClr>
                </a:solidFill>
              </a:defRPr>
            </a:lvl1pPr>
          </a:lstStyle>
          <a:p/>
        </p:txBody>
      </p:sp>
      <p:sp>
        <p:nvSpPr>
          <p:cNvPr id="5" name="Holder 5"/>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6" name="Holder 6"/>
          <p:cNvSpPr>
            <a:spLocks noGrp="1"/>
          </p:cNvSpPr>
          <p:nvPr>
            <p:ph type="sldNum" idx="7" sz="quarter"/>
          </p:nvPr>
        </p:nvSpPr>
        <p:spPr/>
        <p:txBody>
          <a:bodyPr lIns="0" tIns="0" rIns="0" bIns="0"/>
          <a:lstStyle>
            <a:lvl1pPr>
              <a:defRPr sz="1000" b="0" i="0">
                <a:solidFill>
                  <a:schemeClr val="tx1"/>
                </a:solidFill>
                <a:latin typeface="Times New Roman"/>
                <a:cs typeface="Times New Roman"/>
              </a:defRPr>
            </a:lvl1pPr>
          </a:lstStyle>
          <a:p>
            <a:pPr marL="38100">
              <a:lnSpc>
                <a:spcPts val="1190"/>
              </a:lnSpc>
            </a:pPr>
            <a:fld id="{81D60167-4931-47E6-BA6A-407CBD079E47}" type="slidenum">
              <a:rPr dirty="0" spc="-5"/>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p:txBody>
      </p:sp>
      <p:sp>
        <p:nvSpPr>
          <p:cNvPr id="3" name="Holder 3"/>
          <p:cNvSpPr>
            <a:spLocks noGrp="1"/>
          </p:cNvSpPr>
          <p:nvPr>
            <p:ph type="body" idx="1"/>
          </p:nvPr>
        </p:nvSpPr>
        <p:spPr/>
        <p:txBody>
          <a:bodyPr lIns="0" tIns="0" rIns="0" bIns="0"/>
          <a:lstStyle>
            <a:lvl1pPr>
              <a:defRPr/>
            </a:lvl1pPr>
          </a:lstStyle>
          <a:p/>
        </p:txBody>
      </p:sp>
      <p:sp>
        <p:nvSpPr>
          <p:cNvPr id="4" name="Holder 4"/>
          <p:cNvSpPr>
            <a:spLocks noGrp="1"/>
          </p:cNvSpPr>
          <p:nvPr>
            <p:ph type="ftr" idx="5" sz="quarter"/>
          </p:nvPr>
        </p:nvSpPr>
        <p:spPr/>
        <p:txBody>
          <a:bodyPr lIns="0" tIns="0" rIns="0" bIns="0"/>
          <a:lstStyle>
            <a:lvl1pPr algn="ctr">
              <a:defRPr>
                <a:solidFill>
                  <a:schemeClr val="tx1">
                    <a:tint val="75000"/>
                  </a:schemeClr>
                </a:solidFill>
              </a:defRPr>
            </a:lvl1pPr>
          </a:lstStyle>
          <a:p/>
        </p:txBody>
      </p:sp>
      <p:sp>
        <p:nvSpPr>
          <p:cNvPr id="5" name="Holder 5"/>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6" name="Holder 6"/>
          <p:cNvSpPr>
            <a:spLocks noGrp="1"/>
          </p:cNvSpPr>
          <p:nvPr>
            <p:ph type="sldNum" idx="7" sz="quarter"/>
          </p:nvPr>
        </p:nvSpPr>
        <p:spPr/>
        <p:txBody>
          <a:bodyPr lIns="0" tIns="0" rIns="0" bIns="0"/>
          <a:lstStyle>
            <a:lvl1pPr>
              <a:defRPr sz="1000" b="0" i="0">
                <a:solidFill>
                  <a:schemeClr val="tx1"/>
                </a:solidFill>
                <a:latin typeface="Times New Roman"/>
                <a:cs typeface="Times New Roman"/>
              </a:defRPr>
            </a:lvl1pPr>
          </a:lstStyle>
          <a:p>
            <a:pPr marL="38100">
              <a:lnSpc>
                <a:spcPts val="1190"/>
              </a:lnSpc>
            </a:pPr>
            <a:fld id="{81D60167-4931-47E6-BA6A-407CBD079E47}" type="slidenum">
              <a:rPr dirty="0" spc="-5"/>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obj">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p:txBody>
      </p:sp>
      <p:sp>
        <p:nvSpPr>
          <p:cNvPr id="3" name="Holder 3"/>
          <p:cNvSpPr>
            <a:spLocks noGrp="1"/>
          </p:cNvSpPr>
          <p:nvPr>
            <p:ph idx="2" sz="half"/>
          </p:nvPr>
        </p:nvSpPr>
        <p:spPr>
          <a:xfrm>
            <a:off x="534670" y="1739455"/>
            <a:ext cx="4651629" cy="4991481"/>
          </a:xfrm>
          <a:prstGeom prst="rect">
            <a:avLst/>
          </a:prstGeom>
        </p:spPr>
        <p:txBody>
          <a:bodyPr wrap="square" lIns="0" tIns="0" rIns="0" bIns="0">
            <a:spAutoFit/>
          </a:bodyPr>
          <a:lstStyle>
            <a:lvl1pPr>
              <a:defRPr/>
            </a:lvl1pPr>
          </a:lstStyle>
          <a:p/>
        </p:txBody>
      </p:sp>
      <p:sp>
        <p:nvSpPr>
          <p:cNvPr id="4" name="Holder 4"/>
          <p:cNvSpPr>
            <a:spLocks noGrp="1"/>
          </p:cNvSpPr>
          <p:nvPr>
            <p:ph idx="3" sz="half"/>
          </p:nvPr>
        </p:nvSpPr>
        <p:spPr>
          <a:xfrm>
            <a:off x="5507101" y="1739455"/>
            <a:ext cx="4651629" cy="4991481"/>
          </a:xfrm>
          <a:prstGeom prst="rect">
            <a:avLst/>
          </a:prstGeom>
        </p:spPr>
        <p:txBody>
          <a:bodyPr wrap="square" lIns="0" tIns="0" rIns="0" bIns="0">
            <a:spAutoFit/>
          </a:bodyPr>
          <a:lstStyle>
            <a:lvl1pPr>
              <a:defRPr/>
            </a:lvl1pPr>
          </a:lstStyle>
          <a:p/>
        </p:txBody>
      </p:sp>
      <p:sp>
        <p:nvSpPr>
          <p:cNvPr id="5" name="Holder 5"/>
          <p:cNvSpPr>
            <a:spLocks noGrp="1"/>
          </p:cNvSpPr>
          <p:nvPr>
            <p:ph type="ftr" idx="5" sz="quarter"/>
          </p:nvPr>
        </p:nvSpPr>
        <p:spPr/>
        <p:txBody>
          <a:bodyPr lIns="0" tIns="0" rIns="0" bIns="0"/>
          <a:lstStyle>
            <a:lvl1pPr algn="ctr">
              <a:defRPr>
                <a:solidFill>
                  <a:schemeClr val="tx1">
                    <a:tint val="75000"/>
                  </a:schemeClr>
                </a:solidFill>
              </a:defRPr>
            </a:lvl1pPr>
          </a:lstStyle>
          <a:p/>
        </p:txBody>
      </p:sp>
      <p:sp>
        <p:nvSpPr>
          <p:cNvPr id="6" name="Holder 6"/>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7" name="Holder 7"/>
          <p:cNvSpPr>
            <a:spLocks noGrp="1"/>
          </p:cNvSpPr>
          <p:nvPr>
            <p:ph type="sldNum" idx="7" sz="quarter"/>
          </p:nvPr>
        </p:nvSpPr>
        <p:spPr/>
        <p:txBody>
          <a:bodyPr lIns="0" tIns="0" rIns="0" bIns="0"/>
          <a:lstStyle>
            <a:lvl1pPr>
              <a:defRPr sz="1000" b="0" i="0">
                <a:solidFill>
                  <a:schemeClr val="tx1"/>
                </a:solidFill>
                <a:latin typeface="Times New Roman"/>
                <a:cs typeface="Times New Roman"/>
              </a:defRPr>
            </a:lvl1pPr>
          </a:lstStyle>
          <a:p>
            <a:pPr marL="38100">
              <a:lnSpc>
                <a:spcPts val="1190"/>
              </a:lnSpc>
            </a:pPr>
            <a:fld id="{81D60167-4931-47E6-BA6A-407CBD079E47}" type="slidenum">
              <a:rPr dirty="0" spc="-5"/>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obj">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p:txBody>
      </p:sp>
      <p:sp>
        <p:nvSpPr>
          <p:cNvPr id="3" name="Holder 3"/>
          <p:cNvSpPr>
            <a:spLocks noGrp="1"/>
          </p:cNvSpPr>
          <p:nvPr>
            <p:ph type="ftr" idx="5" sz="quarter"/>
          </p:nvPr>
        </p:nvSpPr>
        <p:spPr/>
        <p:txBody>
          <a:bodyPr lIns="0" tIns="0" rIns="0" bIns="0"/>
          <a:lstStyle>
            <a:lvl1pPr algn="ctr">
              <a:defRPr>
                <a:solidFill>
                  <a:schemeClr val="tx1">
                    <a:tint val="75000"/>
                  </a:schemeClr>
                </a:solidFill>
              </a:defRPr>
            </a:lvl1pPr>
          </a:lstStyle>
          <a:p/>
        </p:txBody>
      </p:sp>
      <p:sp>
        <p:nvSpPr>
          <p:cNvPr id="4" name="Holder 4"/>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5" name="Holder 5"/>
          <p:cNvSpPr>
            <a:spLocks noGrp="1"/>
          </p:cNvSpPr>
          <p:nvPr>
            <p:ph type="sldNum" idx="7" sz="quarter"/>
          </p:nvPr>
        </p:nvSpPr>
        <p:spPr/>
        <p:txBody>
          <a:bodyPr lIns="0" tIns="0" rIns="0" bIns="0"/>
          <a:lstStyle>
            <a:lvl1pPr>
              <a:defRPr sz="1000" b="0" i="0">
                <a:solidFill>
                  <a:schemeClr val="tx1"/>
                </a:solidFill>
                <a:latin typeface="Times New Roman"/>
                <a:cs typeface="Times New Roman"/>
              </a:defRPr>
            </a:lvl1pPr>
          </a:lstStyle>
          <a:p>
            <a:pPr marL="38100">
              <a:lnSpc>
                <a:spcPts val="1190"/>
              </a:lnSpc>
            </a:pPr>
            <a:fld id="{81D60167-4931-47E6-BA6A-407CBD079E47}" type="slidenum">
              <a:rPr dirty="0" spc="-5"/>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obj">
  <p:cSld name="Blank">
    <p:spTree>
      <p:nvGrpSpPr>
        <p:cNvPr id="1" name=""/>
        <p:cNvGrpSpPr/>
        <p:nvPr/>
      </p:nvGrpSpPr>
      <p:grpSpPr>
        <a:xfrm>
          <a:off x="0" y="0"/>
          <a:ext cx="0" cy="0"/>
          <a:chOff x="0" y="0"/>
          <a:chExt cx="0" cy="0"/>
        </a:xfrm>
      </p:grpSpPr>
      <p:sp>
        <p:nvSpPr>
          <p:cNvPr id="2" name="Holder 2"/>
          <p:cNvSpPr>
            <a:spLocks noGrp="1"/>
          </p:cNvSpPr>
          <p:nvPr>
            <p:ph type="ftr" idx="5" sz="quarter"/>
          </p:nvPr>
        </p:nvSpPr>
        <p:spPr/>
        <p:txBody>
          <a:bodyPr lIns="0" tIns="0" rIns="0" bIns="0"/>
          <a:lstStyle>
            <a:lvl1pPr algn="ctr">
              <a:defRPr>
                <a:solidFill>
                  <a:schemeClr val="tx1">
                    <a:tint val="75000"/>
                  </a:schemeClr>
                </a:solidFill>
              </a:defRPr>
            </a:lvl1pPr>
          </a:lstStyle>
          <a:p/>
        </p:txBody>
      </p:sp>
      <p:sp>
        <p:nvSpPr>
          <p:cNvPr id="3" name="Holder 3"/>
          <p:cNvSpPr>
            <a:spLocks noGrp="1"/>
          </p:cNvSpPr>
          <p:nvPr>
            <p:ph type="dt" idx="6" sz="half"/>
          </p:nvPr>
        </p:nvSpPr>
        <p:spPr/>
        <p:txBody>
          <a:bodyPr lIns="0" tIns="0" rIns="0" bIns="0"/>
          <a:lstStyle>
            <a:lvl1pPr algn="l">
              <a:defRPr>
                <a:solidFill>
                  <a:schemeClr val="tx1">
                    <a:tint val="75000"/>
                  </a:schemeClr>
                </a:solidFill>
              </a:defRPr>
            </a:lvl1pPr>
          </a:lstStyle>
          <a:p>
            <a:fld id="{1D8BD707-D9CF-40AE-B4C6-C98DA3205C09}" type="datetimeFigureOut">
              <a:rPr lang="en-US"/>
            </a:fld>
          </a:p>
        </p:txBody>
      </p:sp>
      <p:sp>
        <p:nvSpPr>
          <p:cNvPr id="4" name="Holder 4"/>
          <p:cNvSpPr>
            <a:spLocks noGrp="1"/>
          </p:cNvSpPr>
          <p:nvPr>
            <p:ph type="sldNum" idx="7" sz="quarter"/>
          </p:nvPr>
        </p:nvSpPr>
        <p:spPr/>
        <p:txBody>
          <a:bodyPr lIns="0" tIns="0" rIns="0" bIns="0"/>
          <a:lstStyle>
            <a:lvl1pPr>
              <a:defRPr sz="1000" b="0" i="0">
                <a:solidFill>
                  <a:schemeClr val="tx1"/>
                </a:solidFill>
                <a:latin typeface="Times New Roman"/>
                <a:cs typeface="Times New Roman"/>
              </a:defRPr>
            </a:lvl1pPr>
          </a:lstStyle>
          <a:p>
            <a:pPr marL="38100">
              <a:lnSpc>
                <a:spcPts val="1190"/>
              </a:lnSpc>
            </a:pPr>
            <a:fld id="{81D60167-4931-47E6-BA6A-407CBD079E47}" type="slidenum">
              <a:rPr dirty="0" spc="-5"/>
              <a:t>#</a:t>
            </a:fld>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534670" y="302514"/>
            <a:ext cx="9624060" cy="1210056"/>
          </a:xfrm>
          <a:prstGeom prst="rect">
            <a:avLst/>
          </a:prstGeom>
        </p:spPr>
        <p:txBody>
          <a:bodyPr wrap="square" lIns="0" tIns="0" rIns="0" bIns="0">
            <a:spAutoFit/>
          </a:bodyPr>
          <a:lstStyle>
            <a:lvl1pPr>
              <a:defRPr/>
            </a:lvl1pPr>
          </a:lstStyle>
          <a:p/>
        </p:txBody>
      </p:sp>
      <p:sp>
        <p:nvSpPr>
          <p:cNvPr id="3" name="Holder 3"/>
          <p:cNvSpPr>
            <a:spLocks noGrp="1"/>
          </p:cNvSpPr>
          <p:nvPr>
            <p:ph type="body" idx="1"/>
          </p:nvPr>
        </p:nvSpPr>
        <p:spPr>
          <a:xfrm>
            <a:off x="534670" y="1739455"/>
            <a:ext cx="9624060" cy="4991481"/>
          </a:xfrm>
          <a:prstGeom prst="rect">
            <a:avLst/>
          </a:prstGeom>
        </p:spPr>
        <p:txBody>
          <a:bodyPr wrap="square" lIns="0" tIns="0" rIns="0" bIns="0">
            <a:spAutoFit/>
          </a:bodyPr>
          <a:lstStyle>
            <a:lvl1pPr>
              <a:defRPr/>
            </a:lvl1pPr>
          </a:lstStyle>
          <a:p/>
        </p:txBody>
      </p:sp>
      <p:sp>
        <p:nvSpPr>
          <p:cNvPr id="4" name="Holder 4"/>
          <p:cNvSpPr>
            <a:spLocks noGrp="1"/>
          </p:cNvSpPr>
          <p:nvPr>
            <p:ph type="ftr" idx="5" sz="quarter"/>
          </p:nvPr>
        </p:nvSpPr>
        <p:spPr>
          <a:xfrm>
            <a:off x="3635756" y="7033450"/>
            <a:ext cx="3421888" cy="378142"/>
          </a:xfrm>
          <a:prstGeom prst="rect">
            <a:avLst/>
          </a:prstGeom>
        </p:spPr>
        <p:txBody>
          <a:bodyPr wrap="square" lIns="0" tIns="0" rIns="0" bIns="0">
            <a:spAutoFit/>
          </a:bodyPr>
          <a:lstStyle>
            <a:lvl1pPr algn="ctr">
              <a:defRPr>
                <a:solidFill>
                  <a:schemeClr val="tx1">
                    <a:tint val="75000"/>
                  </a:schemeClr>
                </a:solidFill>
              </a:defRPr>
            </a:lvl1pPr>
          </a:lstStyle>
          <a:p/>
        </p:txBody>
      </p:sp>
      <p:sp>
        <p:nvSpPr>
          <p:cNvPr id="5" name="Holder 5"/>
          <p:cNvSpPr>
            <a:spLocks noGrp="1"/>
          </p:cNvSpPr>
          <p:nvPr>
            <p:ph type="dt" idx="6" sz="half"/>
          </p:nvPr>
        </p:nvSpPr>
        <p:spPr>
          <a:xfrm>
            <a:off x="534670" y="7033450"/>
            <a:ext cx="2459482" cy="378142"/>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fld>
          </a:p>
        </p:txBody>
      </p:sp>
      <p:sp>
        <p:nvSpPr>
          <p:cNvPr id="6" name="Holder 6"/>
          <p:cNvSpPr>
            <a:spLocks noGrp="1"/>
          </p:cNvSpPr>
          <p:nvPr>
            <p:ph type="sldNum" idx="7" sz="quarter"/>
          </p:nvPr>
        </p:nvSpPr>
        <p:spPr>
          <a:xfrm>
            <a:off x="5237353" y="7093769"/>
            <a:ext cx="204470" cy="165734"/>
          </a:xfrm>
          <a:prstGeom prst="rect">
            <a:avLst/>
          </a:prstGeom>
        </p:spPr>
        <p:txBody>
          <a:bodyPr wrap="square" lIns="0" tIns="0" rIns="0" bIns="0">
            <a:spAutoFit/>
          </a:bodyPr>
          <a:lstStyle>
            <a:lvl1pPr>
              <a:defRPr sz="1000" b="0" i="0">
                <a:solidFill>
                  <a:schemeClr val="tx1"/>
                </a:solidFill>
                <a:latin typeface="Times New Roman"/>
                <a:cs typeface="Times New Roman"/>
              </a:defRPr>
            </a:lvl1pPr>
          </a:lstStyle>
          <a:p>
            <a:pPr marL="38100">
              <a:lnSpc>
                <a:spcPts val="1190"/>
              </a:lnSpc>
            </a:pPr>
            <a:fld id="{81D60167-4931-47E6-BA6A-407CBD079E47}" type="slidenum">
              <a:rPr dirty="0" spc="-5"/>
              <a:t>#</a:t>
            </a:fld>
          </a:p>
        </p:txBody>
      </p:sp>
    </p:spTree>
  </p:cSld>
  <p:clrMap folHlink="folHlink" hlink="hlink" accent1="accent1" accent2="accent2" accent3="accent3" accent4="accent4" accent5="accent5" accent6="accent6" tx2="dk2" bg2="lt2" tx1="dk1" bg1="lt1"/>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461949" y="682625"/>
          <a:ext cx="9759950" cy="6038215"/>
        </p:xfrm>
        <a:graphic>
          <a:graphicData uri="http://schemas.openxmlformats.org/drawingml/2006/table">
            <a:tbl>
              <a:tblPr firstRow="1" bandRow="1">
                <a:tableStyleId>{2D5ABB26-0587-4C30-8999-92F81FD0307C}</a:tableStyleId>
              </a:tblPr>
              <a:tblGrid>
                <a:gridCol w="405130"/>
                <a:gridCol w="4683760"/>
                <a:gridCol w="2486025"/>
                <a:gridCol w="906779"/>
                <a:gridCol w="1258570"/>
              </a:tblGrid>
              <a:tr h="618998">
                <a:tc gridSpan="5">
                  <a:txBody>
                    <a:bodyPr/>
                    <a:lstStyle/>
                    <a:p>
                      <a:pPr algn="ctr" marL="2540">
                        <a:lnSpc>
                          <a:spcPct val="100000"/>
                        </a:lnSpc>
                        <a:spcBef>
                          <a:spcPts val="1375"/>
                        </a:spcBef>
                      </a:pPr>
                      <a:r>
                        <a:rPr dirty="0" sz="1600" spc="-5" b="1">
                          <a:solidFill>
                            <a:srgbClr val="FFFFFF"/>
                          </a:solidFill>
                          <a:latin typeface="微软雅黑"/>
                          <a:cs typeface="微软雅黑"/>
                        </a:rPr>
                        <a:t>项目业绩一览表</a:t>
                      </a:r>
                      <a:endParaRPr sz="1600">
                        <a:latin typeface="微软雅黑"/>
                        <a:cs typeface="微软雅黑"/>
                      </a:endParaRPr>
                    </a:p>
                  </a:txBody>
                  <a:tcPr marL="0" marR="0" marB="0" marT="17462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r>
              <a:tr h="284988">
                <a:tc>
                  <a:txBody>
                    <a:bodyPr/>
                    <a:lstStyle/>
                    <a:p>
                      <a:pPr algn="ctr" marL="3175">
                        <a:lnSpc>
                          <a:spcPct val="100000"/>
                        </a:lnSpc>
                        <a:spcBef>
                          <a:spcPts val="425"/>
                        </a:spcBef>
                      </a:pPr>
                      <a:r>
                        <a:rPr dirty="0" sz="1100" b="1">
                          <a:solidFill>
                            <a:srgbClr val="FFFFFF"/>
                          </a:solidFill>
                          <a:latin typeface="微软雅黑"/>
                          <a:cs typeface="微软雅黑"/>
                        </a:rPr>
                        <a:t>序号</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项目名称</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905">
                        <a:lnSpc>
                          <a:spcPct val="100000"/>
                        </a:lnSpc>
                        <a:spcBef>
                          <a:spcPts val="425"/>
                        </a:spcBef>
                      </a:pPr>
                      <a:r>
                        <a:rPr dirty="0" sz="1100" b="1">
                          <a:solidFill>
                            <a:srgbClr val="FFFFFF"/>
                          </a:solidFill>
                          <a:latin typeface="微软雅黑"/>
                          <a:cs typeface="微软雅黑"/>
                        </a:rPr>
                        <a:t>用户单位</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r" marR="304800">
                        <a:lnSpc>
                          <a:spcPct val="100000"/>
                        </a:lnSpc>
                        <a:spcBef>
                          <a:spcPts val="425"/>
                        </a:spcBef>
                      </a:pPr>
                      <a:r>
                        <a:rPr dirty="0" sz="1100" b="1">
                          <a:solidFill>
                            <a:srgbClr val="FFFFFF"/>
                          </a:solidFill>
                          <a:latin typeface="微软雅黑"/>
                          <a:cs typeface="微软雅黑"/>
                        </a:rPr>
                        <a:t>地点</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3175">
                        <a:lnSpc>
                          <a:spcPct val="100000"/>
                        </a:lnSpc>
                        <a:spcBef>
                          <a:spcPts val="425"/>
                        </a:spcBef>
                      </a:pPr>
                      <a:r>
                        <a:rPr dirty="0" sz="1100" b="1">
                          <a:solidFill>
                            <a:srgbClr val="FFFFFF"/>
                          </a:solidFill>
                          <a:latin typeface="微软雅黑"/>
                          <a:cs typeface="微软雅黑"/>
                        </a:rPr>
                        <a:t>签约日期</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r>
              <a:tr h="426720">
                <a:tc>
                  <a:txBody>
                    <a:bodyPr/>
                    <a:lstStyle/>
                    <a:p>
                      <a:pPr algn="ctr" marL="635">
                        <a:lnSpc>
                          <a:spcPct val="100000"/>
                        </a:lnSpc>
                        <a:spcBef>
                          <a:spcPts val="1040"/>
                        </a:spcBef>
                      </a:pPr>
                      <a:r>
                        <a:rPr dirty="0" sz="1000">
                          <a:latin typeface="微软雅黑"/>
                          <a:cs typeface="微软雅黑"/>
                        </a:rPr>
                        <a:t>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永盛路社区综合体楼宇自控系统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成都优逸安捷科技有限公司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2023.06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635">
                        <a:lnSpc>
                          <a:spcPct val="100000"/>
                        </a:lnSpc>
                        <a:spcBef>
                          <a:spcPts val="1040"/>
                        </a:spcBef>
                      </a:pPr>
                      <a:r>
                        <a:rPr dirty="0" sz="1000">
                          <a:latin typeface="微软雅黑"/>
                          <a:cs typeface="微软雅黑"/>
                        </a:rPr>
                        <a:t>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华润大厦关于楼宇自控</a:t>
                      </a:r>
                      <a:r>
                        <a:rPr dirty="0" sz="1000" spc="-10">
                          <a:latin typeface="微软雅黑"/>
                          <a:cs typeface="微软雅黑"/>
                        </a:rPr>
                        <a:t>BA</a:t>
                      </a:r>
                      <a:r>
                        <a:rPr dirty="0" sz="1000" spc="-5">
                          <a:latin typeface="微软雅黑"/>
                          <a:cs typeface="微软雅黑"/>
                        </a:rPr>
                        <a:t>系统维保服务</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marR="48895">
                        <a:lnSpc>
                          <a:spcPct val="121000"/>
                        </a:lnSpc>
                        <a:spcBef>
                          <a:spcPts val="65"/>
                        </a:spcBef>
                      </a:pPr>
                      <a:r>
                        <a:rPr dirty="0" sz="1000">
                          <a:latin typeface="微软雅黑"/>
                          <a:cs typeface="微软雅黑"/>
                        </a:rPr>
                        <a:t>第一太平戴维斯物业顾问（北京）有限公司 </a:t>
                      </a:r>
                      <a:r>
                        <a:rPr dirty="0" sz="1000" spc="-5">
                          <a:latin typeface="微软雅黑"/>
                          <a:cs typeface="微软雅黑"/>
                        </a:rPr>
                        <a:t>成都分公司</a:t>
                      </a:r>
                      <a:endParaRPr sz="1000">
                        <a:latin typeface="微软雅黑"/>
                        <a:cs typeface="微软雅黑"/>
                      </a:endParaRPr>
                    </a:p>
                  </a:txBody>
                  <a:tcPr marL="0" marR="0" marB="0" marT="825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2023.05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635">
                        <a:lnSpc>
                          <a:spcPct val="100000"/>
                        </a:lnSpc>
                        <a:spcBef>
                          <a:spcPts val="1040"/>
                        </a:spcBef>
                      </a:pPr>
                      <a:r>
                        <a:rPr dirty="0" sz="1000">
                          <a:latin typeface="微软雅黑"/>
                          <a:cs typeface="微软雅黑"/>
                        </a:rPr>
                        <a:t>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成都祺宝宝马5S</a:t>
                      </a:r>
                      <a:r>
                        <a:rPr dirty="0" sz="1000" spc="-10">
                          <a:latin typeface="微软雅黑"/>
                          <a:cs typeface="微软雅黑"/>
                        </a:rPr>
                        <a:t>大楼楼宇自控系统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成都祺宝汽车销售服务有限公司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2023.05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635">
                        <a:lnSpc>
                          <a:spcPct val="100000"/>
                        </a:lnSpc>
                        <a:spcBef>
                          <a:spcPts val="1040"/>
                        </a:spcBef>
                      </a:pPr>
                      <a:r>
                        <a:rPr dirty="0" sz="1000">
                          <a:latin typeface="微软雅黑"/>
                          <a:cs typeface="微软雅黑"/>
                        </a:rPr>
                        <a:t>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招商大魔方项目12号楼冷热源群控系统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四川中诚智建系统集成科技有限公司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2023.05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20">
                <a:tc>
                  <a:txBody>
                    <a:bodyPr/>
                    <a:lstStyle/>
                    <a:p>
                      <a:pPr algn="ctr" marL="635">
                        <a:lnSpc>
                          <a:spcPct val="100000"/>
                        </a:lnSpc>
                        <a:spcBef>
                          <a:spcPts val="1040"/>
                        </a:spcBef>
                      </a:pPr>
                      <a:r>
                        <a:rPr dirty="0" sz="1000">
                          <a:latin typeface="微软雅黑"/>
                          <a:cs typeface="微软雅黑"/>
                        </a:rPr>
                        <a:t>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marR="96520">
                        <a:lnSpc>
                          <a:spcPct val="121000"/>
                        </a:lnSpc>
                        <a:spcBef>
                          <a:spcPts val="65"/>
                        </a:spcBef>
                      </a:pPr>
                      <a:r>
                        <a:rPr dirty="0" sz="1000">
                          <a:latin typeface="微软雅黑"/>
                          <a:cs typeface="微软雅黑"/>
                        </a:rPr>
                        <a:t>重庆华润中心二期商业综合体（二十四城七期）机电专业承包弱电智能化工程冷机 </a:t>
                      </a:r>
                      <a:r>
                        <a:rPr dirty="0" sz="1000" spc="-5">
                          <a:latin typeface="微软雅黑"/>
                          <a:cs typeface="微软雅黑"/>
                        </a:rPr>
                        <a:t>群控系统工程</a:t>
                      </a:r>
                      <a:endParaRPr sz="1000">
                        <a:latin typeface="微软雅黑"/>
                        <a:cs typeface="微软雅黑"/>
                      </a:endParaRPr>
                    </a:p>
                  </a:txBody>
                  <a:tcPr marL="0" marR="0" marB="0" marT="825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重庆</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74">
                <a:tc>
                  <a:txBody>
                    <a:bodyPr/>
                    <a:lstStyle/>
                    <a:p>
                      <a:pPr algn="ctr" marL="635">
                        <a:lnSpc>
                          <a:spcPct val="100000"/>
                        </a:lnSpc>
                        <a:spcBef>
                          <a:spcPts val="1040"/>
                        </a:spcBef>
                      </a:pPr>
                      <a:r>
                        <a:rPr dirty="0" sz="1000">
                          <a:latin typeface="微软雅黑"/>
                          <a:cs typeface="微软雅黑"/>
                        </a:rPr>
                        <a:t>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淮口南站综合交通枢纽工程（涉铁部分）站房自控系统及智能照明系统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广东宏义建筑科技发展有限公司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淮口</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19">
                <a:tc>
                  <a:txBody>
                    <a:bodyPr/>
                    <a:lstStyle/>
                    <a:p>
                      <a:pPr algn="ctr" marL="635">
                        <a:lnSpc>
                          <a:spcPct val="100000"/>
                        </a:lnSpc>
                        <a:spcBef>
                          <a:spcPts val="1040"/>
                        </a:spcBef>
                      </a:pPr>
                      <a:r>
                        <a:rPr dirty="0" sz="1000">
                          <a:latin typeface="微软雅黑"/>
                          <a:cs typeface="微软雅黑"/>
                        </a:rPr>
                        <a:t>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天府新区01工程（北地块）载体项目3号楼自控系统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四川省源和钰建设工程有限公司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635">
                        <a:lnSpc>
                          <a:spcPct val="100000"/>
                        </a:lnSpc>
                        <a:spcBef>
                          <a:spcPts val="1040"/>
                        </a:spcBef>
                      </a:pPr>
                      <a:r>
                        <a:rPr dirty="0" sz="1000">
                          <a:latin typeface="微软雅黑"/>
                          <a:cs typeface="微软雅黑"/>
                        </a:rPr>
                        <a:t>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招商大魔方项目12号楼生活热水自控系统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四川中诚智建系统集成科技有限公司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635">
                        <a:lnSpc>
                          <a:spcPct val="100000"/>
                        </a:lnSpc>
                        <a:spcBef>
                          <a:spcPts val="1040"/>
                        </a:spcBef>
                      </a:pPr>
                      <a:r>
                        <a:rPr dirty="0" sz="1000">
                          <a:latin typeface="微软雅黑"/>
                          <a:cs typeface="微软雅黑"/>
                        </a:rPr>
                        <a:t>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深圳润启科技大厦机电专业弱电智能化分包工程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深圳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10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南宁香港街项目影院改造及南环路商业弱电智能化项目劳务分包工程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南宁</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694">
                <a:tc>
                  <a:txBody>
                    <a:bodyPr/>
                    <a:lstStyle/>
                    <a:p>
                      <a:pPr algn="ctr" marL="2540">
                        <a:lnSpc>
                          <a:spcPct val="100000"/>
                        </a:lnSpc>
                        <a:spcBef>
                          <a:spcPts val="1040"/>
                        </a:spcBef>
                      </a:pPr>
                      <a:r>
                        <a:rPr dirty="0" sz="1000" spc="-5">
                          <a:latin typeface="微软雅黑"/>
                          <a:cs typeface="微软雅黑"/>
                        </a:rPr>
                        <a:t>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标榜职业技术学院三期能源管理系统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四川省通瑞建筑智能化工程有限公司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2022.07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99">
                <a:tc>
                  <a:txBody>
                    <a:bodyPr/>
                    <a:lstStyle/>
                    <a:p>
                      <a:pPr algn="ctr" marL="2540">
                        <a:lnSpc>
                          <a:spcPct val="100000"/>
                        </a:lnSpc>
                        <a:spcBef>
                          <a:spcPts val="1040"/>
                        </a:spcBef>
                      </a:pPr>
                      <a:r>
                        <a:rPr dirty="0" sz="1000" spc="-5">
                          <a:latin typeface="微软雅黑"/>
                          <a:cs typeface="微软雅黑"/>
                        </a:rPr>
                        <a:t>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时尚天街空调预付费管理系统技术服务</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四川富临集团</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绵阳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2022.06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bl>
          </a:graphicData>
        </a:graphic>
      </p:graphicFrame>
      <p:sp>
        <p:nvSpPr>
          <p:cNvPr id="3" name="object 3"/>
          <p:cNvSpPr txBox="1">
            <a:spLocks noGrp="1"/>
          </p:cNvSpPr>
          <p:nvPr>
            <p:ph type="sldNum" idx="7" sz="quarter"/>
          </p:nvPr>
        </p:nvSpPr>
        <p:spPr>
          <a:prstGeom prst="rect"/>
        </p:spPr>
        <p:txBody>
          <a:bodyPr wrap="square" lIns="0" tIns="0" rIns="0" bIns="0" rtlCol="0" vert="horz">
            <a:spAutoFit/>
          </a:bodyPr>
          <a:lstStyle/>
          <a:p>
            <a:pPr marL="38100">
              <a:lnSpc>
                <a:spcPts val="1190"/>
              </a:lnSpc>
            </a:pPr>
            <a:fld id="{81D60167-4931-47E6-BA6A-407CBD079E47}" type="slidenum">
              <a:rPr dirty="0" spc="-5"/>
              <a:t>10</a:t>
            </a:fld>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461949" y="682625"/>
          <a:ext cx="9759950" cy="6038215"/>
        </p:xfrm>
        <a:graphic>
          <a:graphicData uri="http://schemas.openxmlformats.org/drawingml/2006/table">
            <a:tbl>
              <a:tblPr firstRow="1" bandRow="1">
                <a:tableStyleId>{2D5ABB26-0587-4C30-8999-92F81FD0307C}</a:tableStyleId>
              </a:tblPr>
              <a:tblGrid>
                <a:gridCol w="405130"/>
                <a:gridCol w="4683760"/>
                <a:gridCol w="2486025"/>
                <a:gridCol w="906779"/>
                <a:gridCol w="1258570"/>
              </a:tblGrid>
              <a:tr h="618998">
                <a:tc gridSpan="5">
                  <a:txBody>
                    <a:bodyPr/>
                    <a:lstStyle/>
                    <a:p>
                      <a:pPr algn="ctr" marL="2540">
                        <a:lnSpc>
                          <a:spcPct val="100000"/>
                        </a:lnSpc>
                        <a:spcBef>
                          <a:spcPts val="1375"/>
                        </a:spcBef>
                      </a:pPr>
                      <a:r>
                        <a:rPr dirty="0" sz="1600" spc="-5" b="1">
                          <a:solidFill>
                            <a:srgbClr val="FFFFFF"/>
                          </a:solidFill>
                          <a:latin typeface="微软雅黑"/>
                          <a:cs typeface="微软雅黑"/>
                        </a:rPr>
                        <a:t>项目业绩一览表</a:t>
                      </a:r>
                      <a:endParaRPr sz="1600">
                        <a:latin typeface="微软雅黑"/>
                        <a:cs typeface="微软雅黑"/>
                      </a:endParaRPr>
                    </a:p>
                  </a:txBody>
                  <a:tcPr marL="0" marR="0" marB="0" marT="17462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r>
              <a:tr h="284988">
                <a:tc>
                  <a:txBody>
                    <a:bodyPr/>
                    <a:lstStyle/>
                    <a:p>
                      <a:pPr algn="ctr" marL="3175">
                        <a:lnSpc>
                          <a:spcPct val="100000"/>
                        </a:lnSpc>
                        <a:spcBef>
                          <a:spcPts val="425"/>
                        </a:spcBef>
                      </a:pPr>
                      <a:r>
                        <a:rPr dirty="0" sz="1100" b="1">
                          <a:solidFill>
                            <a:srgbClr val="FFFFFF"/>
                          </a:solidFill>
                          <a:latin typeface="微软雅黑"/>
                          <a:cs typeface="微软雅黑"/>
                        </a:rPr>
                        <a:t>序号</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项目名称</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905">
                        <a:lnSpc>
                          <a:spcPct val="100000"/>
                        </a:lnSpc>
                        <a:spcBef>
                          <a:spcPts val="425"/>
                        </a:spcBef>
                      </a:pPr>
                      <a:r>
                        <a:rPr dirty="0" sz="1100" b="1">
                          <a:solidFill>
                            <a:srgbClr val="FFFFFF"/>
                          </a:solidFill>
                          <a:latin typeface="微软雅黑"/>
                          <a:cs typeface="微软雅黑"/>
                        </a:rPr>
                        <a:t>用户单位</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r" marR="304800">
                        <a:lnSpc>
                          <a:spcPct val="100000"/>
                        </a:lnSpc>
                        <a:spcBef>
                          <a:spcPts val="425"/>
                        </a:spcBef>
                      </a:pPr>
                      <a:r>
                        <a:rPr dirty="0" sz="1100" b="1">
                          <a:solidFill>
                            <a:srgbClr val="FFFFFF"/>
                          </a:solidFill>
                          <a:latin typeface="微软雅黑"/>
                          <a:cs typeface="微软雅黑"/>
                        </a:rPr>
                        <a:t>地点</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3175">
                        <a:lnSpc>
                          <a:spcPct val="100000"/>
                        </a:lnSpc>
                        <a:spcBef>
                          <a:spcPts val="425"/>
                        </a:spcBef>
                      </a:pPr>
                      <a:r>
                        <a:rPr dirty="0" sz="1100" b="1">
                          <a:solidFill>
                            <a:srgbClr val="FFFFFF"/>
                          </a:solidFill>
                          <a:latin typeface="微软雅黑"/>
                          <a:cs typeface="微软雅黑"/>
                        </a:rPr>
                        <a:t>签约日期</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r>
              <a:tr h="426720">
                <a:tc>
                  <a:txBody>
                    <a:bodyPr/>
                    <a:lstStyle/>
                    <a:p>
                      <a:pPr algn="ctr" marL="2540">
                        <a:lnSpc>
                          <a:spcPct val="100000"/>
                        </a:lnSpc>
                        <a:spcBef>
                          <a:spcPts val="1040"/>
                        </a:spcBef>
                      </a:pPr>
                      <a:r>
                        <a:rPr dirty="0" sz="1000" spc="-5">
                          <a:latin typeface="微软雅黑"/>
                          <a:cs typeface="微软雅黑"/>
                        </a:rPr>
                        <a:t>13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西安621装配厂房</a:t>
                      </a:r>
                      <a:r>
                        <a:rPr dirty="0" sz="1000" spc="-10">
                          <a:latin typeface="微软雅黑"/>
                          <a:cs typeface="微软雅黑"/>
                        </a:rPr>
                        <a:t>BAS自控系统项目</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成都顶智时代信息技术有限公司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西安</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2022.06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14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深圳罗湖万象城三期智能化改造项目</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华润建筑有限公司深圳分公司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深圳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2022.06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15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成都西环里商业项目楼宇自控及智能照明系统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四川乐达成建筑有限公司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16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江西省南昌市南昌万象城项目传感器设备供应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南昌</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20">
                <a:tc>
                  <a:txBody>
                    <a:bodyPr/>
                    <a:lstStyle/>
                    <a:p>
                      <a:pPr algn="ctr" marL="2540">
                        <a:lnSpc>
                          <a:spcPct val="100000"/>
                        </a:lnSpc>
                        <a:spcBef>
                          <a:spcPts val="1040"/>
                        </a:spcBef>
                      </a:pPr>
                      <a:r>
                        <a:rPr dirty="0" sz="1000" spc="-5">
                          <a:latin typeface="微软雅黑"/>
                          <a:cs typeface="微软雅黑"/>
                        </a:rPr>
                        <a:t>17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山东济南万象城项目传感器设备供应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济南</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74">
                <a:tc>
                  <a:txBody>
                    <a:bodyPr/>
                    <a:lstStyle/>
                    <a:p>
                      <a:pPr algn="ctr" marL="2540">
                        <a:lnSpc>
                          <a:spcPct val="100000"/>
                        </a:lnSpc>
                        <a:spcBef>
                          <a:spcPts val="1040"/>
                        </a:spcBef>
                      </a:pPr>
                      <a:r>
                        <a:rPr dirty="0" sz="1000" spc="-5">
                          <a:latin typeface="微软雅黑"/>
                          <a:cs typeface="微软雅黑"/>
                        </a:rPr>
                        <a:t>18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海南海口华润项目传感器设备供应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海口</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19">
                <a:tc>
                  <a:txBody>
                    <a:bodyPr/>
                    <a:lstStyle/>
                    <a:p>
                      <a:pPr algn="ctr" marL="2540">
                        <a:lnSpc>
                          <a:spcPct val="100000"/>
                        </a:lnSpc>
                        <a:spcBef>
                          <a:spcPts val="1040"/>
                        </a:spcBef>
                      </a:pPr>
                      <a:r>
                        <a:rPr dirty="0" sz="1000" spc="-5">
                          <a:latin typeface="微软雅黑"/>
                          <a:cs typeface="微软雅黑"/>
                        </a:rPr>
                        <a:t>19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南京三山街万象天地项目传感器设备供应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南京</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20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广东省深圳市深圳笋岗项目传感器系统设备供应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深圳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21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广东省深圳市罗湖万象城项传感器系统设备供应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华润建筑有限公司深圳分公司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深圳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22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北京市北京西三旗万象汇项目传感器设备供应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北京</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694">
                <a:tc>
                  <a:txBody>
                    <a:bodyPr/>
                    <a:lstStyle/>
                    <a:p>
                      <a:pPr algn="ctr" marL="2540">
                        <a:lnSpc>
                          <a:spcPct val="100000"/>
                        </a:lnSpc>
                        <a:spcBef>
                          <a:spcPts val="1040"/>
                        </a:spcBef>
                      </a:pPr>
                      <a:r>
                        <a:rPr dirty="0" sz="1000" spc="-5">
                          <a:latin typeface="微软雅黑"/>
                          <a:cs typeface="微软雅黑"/>
                        </a:rPr>
                        <a:t>23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浙江省杭州市杭州亚运村项目传感器系统设备供应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杭州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99">
                <a:tc>
                  <a:txBody>
                    <a:bodyPr/>
                    <a:lstStyle/>
                    <a:p>
                      <a:pPr algn="ctr" marL="2540">
                        <a:lnSpc>
                          <a:spcPct val="100000"/>
                        </a:lnSpc>
                        <a:spcBef>
                          <a:spcPts val="1040"/>
                        </a:spcBef>
                      </a:pPr>
                      <a:r>
                        <a:rPr dirty="0" sz="1000" spc="-5">
                          <a:latin typeface="微软雅黑"/>
                          <a:cs typeface="微软雅黑"/>
                        </a:rPr>
                        <a:t>24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北京市北京西北旺项目传感器系统设备供应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北京</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bl>
          </a:graphicData>
        </a:graphic>
      </p:graphicFrame>
      <p:sp>
        <p:nvSpPr>
          <p:cNvPr id="3" name="object 3"/>
          <p:cNvSpPr txBox="1">
            <a:spLocks noGrp="1"/>
          </p:cNvSpPr>
          <p:nvPr>
            <p:ph type="sldNum" idx="7" sz="quarter"/>
          </p:nvPr>
        </p:nvSpPr>
        <p:spPr>
          <a:prstGeom prst="rect"/>
        </p:spPr>
        <p:txBody>
          <a:bodyPr wrap="square" lIns="0" tIns="0" rIns="0" bIns="0" rtlCol="0" vert="horz">
            <a:spAutoFit/>
          </a:bodyPr>
          <a:lstStyle/>
          <a:p>
            <a:pPr marL="38100">
              <a:lnSpc>
                <a:spcPts val="1190"/>
              </a:lnSpc>
            </a:pPr>
            <a:fld id="{81D60167-4931-47E6-BA6A-407CBD079E47}" type="slidenum">
              <a:rPr dirty="0" spc="-5"/>
              <a:t>10</a:t>
            </a:fld>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sldNum" idx="7" sz="quarter"/>
          </p:nvPr>
        </p:nvSpPr>
        <p:spPr>
          <a:prstGeom prst="rect"/>
        </p:spPr>
        <p:txBody>
          <a:bodyPr wrap="square" lIns="0" tIns="0" rIns="0" bIns="0" rtlCol="0" vert="horz">
            <a:spAutoFit/>
          </a:bodyPr>
          <a:lstStyle/>
          <a:p>
            <a:pPr marL="38100">
              <a:lnSpc>
                <a:spcPts val="1190"/>
              </a:lnSpc>
            </a:pPr>
            <a:fld id="{81D60167-4931-47E6-BA6A-407CBD079E47}" type="slidenum">
              <a:rPr dirty="0" spc="-5"/>
              <a:t>10</a:t>
            </a:fld>
          </a:p>
        </p:txBody>
      </p:sp>
      <p:graphicFrame>
        <p:nvGraphicFramePr>
          <p:cNvPr id="2" name="object 2"/>
          <p:cNvGraphicFramePr>
            <a:graphicFrameLocks noGrp="1"/>
          </p:cNvGraphicFramePr>
          <p:nvPr/>
        </p:nvGraphicFramePr>
        <p:xfrm>
          <a:off x="461949" y="682625"/>
          <a:ext cx="9759950" cy="6038215"/>
        </p:xfrm>
        <a:graphic>
          <a:graphicData uri="http://schemas.openxmlformats.org/drawingml/2006/table">
            <a:tbl>
              <a:tblPr firstRow="1" bandRow="1">
                <a:tableStyleId>{2D5ABB26-0587-4C30-8999-92F81FD0307C}</a:tableStyleId>
              </a:tblPr>
              <a:tblGrid>
                <a:gridCol w="405130"/>
                <a:gridCol w="4683760"/>
                <a:gridCol w="2486025"/>
                <a:gridCol w="906779"/>
                <a:gridCol w="1258570"/>
              </a:tblGrid>
              <a:tr h="618998">
                <a:tc gridSpan="5">
                  <a:txBody>
                    <a:bodyPr/>
                    <a:lstStyle/>
                    <a:p>
                      <a:pPr algn="ctr" marL="2540">
                        <a:lnSpc>
                          <a:spcPct val="100000"/>
                        </a:lnSpc>
                        <a:spcBef>
                          <a:spcPts val="1375"/>
                        </a:spcBef>
                      </a:pPr>
                      <a:r>
                        <a:rPr dirty="0" sz="1600" spc="-5" b="1">
                          <a:solidFill>
                            <a:srgbClr val="FFFFFF"/>
                          </a:solidFill>
                          <a:latin typeface="微软雅黑"/>
                          <a:cs typeface="微软雅黑"/>
                        </a:rPr>
                        <a:t>项目业绩一览表</a:t>
                      </a:r>
                      <a:endParaRPr sz="1600">
                        <a:latin typeface="微软雅黑"/>
                        <a:cs typeface="微软雅黑"/>
                      </a:endParaRPr>
                    </a:p>
                  </a:txBody>
                  <a:tcPr marL="0" marR="0" marB="0" marT="17462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r>
              <a:tr h="284988">
                <a:tc>
                  <a:txBody>
                    <a:bodyPr/>
                    <a:lstStyle/>
                    <a:p>
                      <a:pPr algn="ctr" marL="3175">
                        <a:lnSpc>
                          <a:spcPct val="100000"/>
                        </a:lnSpc>
                        <a:spcBef>
                          <a:spcPts val="425"/>
                        </a:spcBef>
                      </a:pPr>
                      <a:r>
                        <a:rPr dirty="0" sz="1100" b="1">
                          <a:solidFill>
                            <a:srgbClr val="FFFFFF"/>
                          </a:solidFill>
                          <a:latin typeface="微软雅黑"/>
                          <a:cs typeface="微软雅黑"/>
                        </a:rPr>
                        <a:t>序号</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项目名称</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905">
                        <a:lnSpc>
                          <a:spcPct val="100000"/>
                        </a:lnSpc>
                        <a:spcBef>
                          <a:spcPts val="425"/>
                        </a:spcBef>
                      </a:pPr>
                      <a:r>
                        <a:rPr dirty="0" sz="1100" b="1">
                          <a:solidFill>
                            <a:srgbClr val="FFFFFF"/>
                          </a:solidFill>
                          <a:latin typeface="微软雅黑"/>
                          <a:cs typeface="微软雅黑"/>
                        </a:rPr>
                        <a:t>用户单位</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r" marR="304800">
                        <a:lnSpc>
                          <a:spcPct val="100000"/>
                        </a:lnSpc>
                        <a:spcBef>
                          <a:spcPts val="425"/>
                        </a:spcBef>
                      </a:pPr>
                      <a:r>
                        <a:rPr dirty="0" sz="1100" b="1">
                          <a:solidFill>
                            <a:srgbClr val="FFFFFF"/>
                          </a:solidFill>
                          <a:latin typeface="微软雅黑"/>
                          <a:cs typeface="微软雅黑"/>
                        </a:rPr>
                        <a:t>地点</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3175">
                        <a:lnSpc>
                          <a:spcPct val="100000"/>
                        </a:lnSpc>
                        <a:spcBef>
                          <a:spcPts val="425"/>
                        </a:spcBef>
                      </a:pPr>
                      <a:r>
                        <a:rPr dirty="0" sz="1100" b="1">
                          <a:solidFill>
                            <a:srgbClr val="FFFFFF"/>
                          </a:solidFill>
                          <a:latin typeface="微软雅黑"/>
                          <a:cs typeface="微软雅黑"/>
                        </a:rPr>
                        <a:t>签约日期</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r>
              <a:tr h="426720">
                <a:tc>
                  <a:txBody>
                    <a:bodyPr/>
                    <a:lstStyle/>
                    <a:p>
                      <a:pPr algn="ctr" marL="2540">
                        <a:lnSpc>
                          <a:spcPct val="100000"/>
                        </a:lnSpc>
                        <a:spcBef>
                          <a:spcPts val="1040"/>
                        </a:spcBef>
                      </a:pPr>
                      <a:r>
                        <a:rPr dirty="0" sz="1000" spc="-5">
                          <a:latin typeface="微软雅黑"/>
                          <a:cs typeface="微软雅黑"/>
                        </a:rPr>
                        <a:t>25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广东省深圳市深圳笋岗万象广场项目光纤入户系统设备供应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深圳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26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福州四期智能化万象天地项目机电专业承包智能化工程CPN控制箱设备供应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福州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27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吉林省长春市长春华润中心项目CPN控制箱设备供应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长春</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28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重庆市重庆华润中心二期项目CPN控制箱设备供应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重庆</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20">
                <a:tc>
                  <a:txBody>
                    <a:bodyPr/>
                    <a:lstStyle/>
                    <a:p>
                      <a:pPr algn="ctr" marL="2540">
                        <a:lnSpc>
                          <a:spcPct val="100000"/>
                        </a:lnSpc>
                        <a:spcBef>
                          <a:spcPts val="1040"/>
                        </a:spcBef>
                      </a:pPr>
                      <a:r>
                        <a:rPr dirty="0" sz="1000" spc="-5">
                          <a:latin typeface="微软雅黑"/>
                          <a:cs typeface="微软雅黑"/>
                        </a:rPr>
                        <a:t>29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江西省南昌市南昌万象城项目CPN控制箱设备供应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南昌</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74">
                <a:tc>
                  <a:txBody>
                    <a:bodyPr/>
                    <a:lstStyle/>
                    <a:p>
                      <a:pPr algn="ctr" marL="2540">
                        <a:lnSpc>
                          <a:spcPct val="100000"/>
                        </a:lnSpc>
                        <a:spcBef>
                          <a:spcPts val="1040"/>
                        </a:spcBef>
                      </a:pPr>
                      <a:r>
                        <a:rPr dirty="0" sz="1000" spc="-5">
                          <a:latin typeface="微软雅黑"/>
                          <a:cs typeface="微软雅黑"/>
                        </a:rPr>
                        <a:t>30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北京市西三旗万象汇项目CPN控制箱设备供应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北京</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19">
                <a:tc>
                  <a:txBody>
                    <a:bodyPr/>
                    <a:lstStyle/>
                    <a:p>
                      <a:pPr algn="ctr" marL="2540">
                        <a:lnSpc>
                          <a:spcPct val="100000"/>
                        </a:lnSpc>
                        <a:spcBef>
                          <a:spcPts val="1040"/>
                        </a:spcBef>
                      </a:pPr>
                      <a:r>
                        <a:rPr dirty="0" sz="1000" spc="-5">
                          <a:latin typeface="微软雅黑"/>
                          <a:cs typeface="微软雅黑"/>
                        </a:rPr>
                        <a:t>31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广东省深圳市罗湖万象城项目CPN控制箱设备供应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华润建筑有限公司深圳分公司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深圳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2022.04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32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内江万晟城云府20号项目楼宇自控系统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四川思创汇智科技有限公司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内江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2022.03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33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南宁二十四城智能化工程分包工程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南宁</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2021.12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34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北京西北旺项目电智能化CPN控制箱供应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北京</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2021.12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694">
                <a:tc>
                  <a:txBody>
                    <a:bodyPr/>
                    <a:lstStyle/>
                    <a:p>
                      <a:pPr algn="ctr" marL="2540">
                        <a:lnSpc>
                          <a:spcPct val="100000"/>
                        </a:lnSpc>
                        <a:spcBef>
                          <a:spcPts val="1040"/>
                        </a:spcBef>
                      </a:pPr>
                      <a:r>
                        <a:rPr dirty="0" sz="1000" spc="-5">
                          <a:latin typeface="微软雅黑"/>
                          <a:cs typeface="微软雅黑"/>
                        </a:rPr>
                        <a:t>35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南京三山街万象天地项目机电专业承包智能化工程CPN控制箱设备供应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南京</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2021.12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99">
                <a:tc>
                  <a:txBody>
                    <a:bodyPr/>
                    <a:lstStyle/>
                    <a:p>
                      <a:pPr algn="ctr" marL="2540">
                        <a:lnSpc>
                          <a:spcPct val="100000"/>
                        </a:lnSpc>
                        <a:spcBef>
                          <a:spcPts val="1040"/>
                        </a:spcBef>
                      </a:pPr>
                      <a:r>
                        <a:rPr dirty="0" sz="1000" spc="-5">
                          <a:latin typeface="微软雅黑"/>
                          <a:cs typeface="微软雅黑"/>
                        </a:rPr>
                        <a:t>36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杭州2022亚运会技术官员村弱电智能化CPN控制箱设备供应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杭州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2021.12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sldNum" idx="7" sz="quarter"/>
          </p:nvPr>
        </p:nvSpPr>
        <p:spPr>
          <a:prstGeom prst="rect"/>
        </p:spPr>
        <p:txBody>
          <a:bodyPr wrap="square" lIns="0" tIns="0" rIns="0" bIns="0" rtlCol="0" vert="horz">
            <a:spAutoFit/>
          </a:bodyPr>
          <a:lstStyle/>
          <a:p>
            <a:pPr marL="38100">
              <a:lnSpc>
                <a:spcPts val="1190"/>
              </a:lnSpc>
            </a:pPr>
            <a:fld id="{81D60167-4931-47E6-BA6A-407CBD079E47}" type="slidenum">
              <a:rPr dirty="0" spc="-5"/>
              <a:t>10</a:t>
            </a:fld>
          </a:p>
        </p:txBody>
      </p:sp>
      <p:graphicFrame>
        <p:nvGraphicFramePr>
          <p:cNvPr id="2" name="object 2"/>
          <p:cNvGraphicFramePr>
            <a:graphicFrameLocks noGrp="1"/>
          </p:cNvGraphicFramePr>
          <p:nvPr/>
        </p:nvGraphicFramePr>
        <p:xfrm>
          <a:off x="461949" y="682625"/>
          <a:ext cx="9759950" cy="6038215"/>
        </p:xfrm>
        <a:graphic>
          <a:graphicData uri="http://schemas.openxmlformats.org/drawingml/2006/table">
            <a:tbl>
              <a:tblPr firstRow="1" bandRow="1">
                <a:tableStyleId>{2D5ABB26-0587-4C30-8999-92F81FD0307C}</a:tableStyleId>
              </a:tblPr>
              <a:tblGrid>
                <a:gridCol w="405130"/>
                <a:gridCol w="4683760"/>
                <a:gridCol w="2486025"/>
                <a:gridCol w="906779"/>
                <a:gridCol w="1258570"/>
              </a:tblGrid>
              <a:tr h="618998">
                <a:tc gridSpan="5">
                  <a:txBody>
                    <a:bodyPr/>
                    <a:lstStyle/>
                    <a:p>
                      <a:pPr algn="ctr" marL="2540">
                        <a:lnSpc>
                          <a:spcPct val="100000"/>
                        </a:lnSpc>
                        <a:spcBef>
                          <a:spcPts val="1375"/>
                        </a:spcBef>
                      </a:pPr>
                      <a:r>
                        <a:rPr dirty="0" sz="1600" spc="-5" b="1">
                          <a:solidFill>
                            <a:srgbClr val="FFFFFF"/>
                          </a:solidFill>
                          <a:latin typeface="微软雅黑"/>
                          <a:cs typeface="微软雅黑"/>
                        </a:rPr>
                        <a:t>项目业绩一览表</a:t>
                      </a:r>
                      <a:endParaRPr sz="1600">
                        <a:latin typeface="微软雅黑"/>
                        <a:cs typeface="微软雅黑"/>
                      </a:endParaRPr>
                    </a:p>
                  </a:txBody>
                  <a:tcPr marL="0" marR="0" marB="0" marT="17462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r>
              <a:tr h="284988">
                <a:tc>
                  <a:txBody>
                    <a:bodyPr/>
                    <a:lstStyle/>
                    <a:p>
                      <a:pPr algn="ctr" marL="3175">
                        <a:lnSpc>
                          <a:spcPct val="100000"/>
                        </a:lnSpc>
                        <a:spcBef>
                          <a:spcPts val="425"/>
                        </a:spcBef>
                      </a:pPr>
                      <a:r>
                        <a:rPr dirty="0" sz="1100" b="1">
                          <a:solidFill>
                            <a:srgbClr val="FFFFFF"/>
                          </a:solidFill>
                          <a:latin typeface="微软雅黑"/>
                          <a:cs typeface="微软雅黑"/>
                        </a:rPr>
                        <a:t>序号</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项目名称</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905">
                        <a:lnSpc>
                          <a:spcPct val="100000"/>
                        </a:lnSpc>
                        <a:spcBef>
                          <a:spcPts val="425"/>
                        </a:spcBef>
                      </a:pPr>
                      <a:r>
                        <a:rPr dirty="0" sz="1100" b="1">
                          <a:solidFill>
                            <a:srgbClr val="FFFFFF"/>
                          </a:solidFill>
                          <a:latin typeface="微软雅黑"/>
                          <a:cs typeface="微软雅黑"/>
                        </a:rPr>
                        <a:t>用户单位</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r" marR="304800">
                        <a:lnSpc>
                          <a:spcPct val="100000"/>
                        </a:lnSpc>
                        <a:spcBef>
                          <a:spcPts val="425"/>
                        </a:spcBef>
                      </a:pPr>
                      <a:r>
                        <a:rPr dirty="0" sz="1100" b="1">
                          <a:solidFill>
                            <a:srgbClr val="FFFFFF"/>
                          </a:solidFill>
                          <a:latin typeface="微软雅黑"/>
                          <a:cs typeface="微软雅黑"/>
                        </a:rPr>
                        <a:t>地点</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3175">
                        <a:lnSpc>
                          <a:spcPct val="100000"/>
                        </a:lnSpc>
                        <a:spcBef>
                          <a:spcPts val="425"/>
                        </a:spcBef>
                      </a:pPr>
                      <a:r>
                        <a:rPr dirty="0" sz="1100" b="1">
                          <a:solidFill>
                            <a:srgbClr val="FFFFFF"/>
                          </a:solidFill>
                          <a:latin typeface="微软雅黑"/>
                          <a:cs typeface="微软雅黑"/>
                        </a:rPr>
                        <a:t>签约日期</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r>
              <a:tr h="426720">
                <a:tc>
                  <a:txBody>
                    <a:bodyPr/>
                    <a:lstStyle/>
                    <a:p>
                      <a:pPr algn="ctr" marL="2540">
                        <a:lnSpc>
                          <a:spcPct val="100000"/>
                        </a:lnSpc>
                        <a:spcBef>
                          <a:spcPts val="1040"/>
                        </a:spcBef>
                      </a:pPr>
                      <a:r>
                        <a:rPr dirty="0" sz="1000" spc="-5">
                          <a:latin typeface="微软雅黑"/>
                          <a:cs typeface="微软雅黑"/>
                        </a:rPr>
                        <a:t>37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海南海口华润弱电智能化CPN控制箱设备供应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海口</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2021.12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38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北京姚家园华润万象汇项目弱电智能化CPN控制箱设备供应</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北京</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2021.12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39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南宁康养项目二期公寓及医院智能化工程分包</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南宁</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2021.12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40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四川省彭州中学《九峰书院》新建项目智能照明系统及能耗监测系统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四川互汇通科技开发有限公司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彭州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2021.11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20">
                <a:tc>
                  <a:txBody>
                    <a:bodyPr/>
                    <a:lstStyle/>
                    <a:p>
                      <a:pPr algn="ctr" marL="2540">
                        <a:lnSpc>
                          <a:spcPct val="100000"/>
                        </a:lnSpc>
                        <a:spcBef>
                          <a:spcPts val="1040"/>
                        </a:spcBef>
                      </a:pPr>
                      <a:r>
                        <a:rPr dirty="0" sz="1000" spc="-5">
                          <a:latin typeface="微软雅黑"/>
                          <a:cs typeface="微软雅黑"/>
                        </a:rPr>
                        <a:t>41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西南医科大学附属口腔医院楼宇自控系统及智能照明系统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成都互讯卓达科技有限公司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泸州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2021.11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74">
                <a:tc>
                  <a:txBody>
                    <a:bodyPr/>
                    <a:lstStyle/>
                    <a:p>
                      <a:pPr algn="ctr" marL="2540">
                        <a:lnSpc>
                          <a:spcPct val="100000"/>
                        </a:lnSpc>
                        <a:spcBef>
                          <a:spcPts val="1040"/>
                        </a:spcBef>
                      </a:pPr>
                      <a:r>
                        <a:rPr dirty="0" sz="1000" spc="-5">
                          <a:latin typeface="微软雅黑"/>
                          <a:cs typeface="微软雅黑"/>
                        </a:rPr>
                        <a:t>42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深圳罗湖万象城一期智能化改造项目分包工程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华润建筑有限公司深圳分公司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深圳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2021.11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19">
                <a:tc>
                  <a:txBody>
                    <a:bodyPr/>
                    <a:lstStyle/>
                    <a:p>
                      <a:pPr algn="ctr" marL="2540">
                        <a:lnSpc>
                          <a:spcPct val="100000"/>
                        </a:lnSpc>
                        <a:spcBef>
                          <a:spcPts val="1040"/>
                        </a:spcBef>
                      </a:pPr>
                      <a:r>
                        <a:rPr dirty="0" sz="1000" spc="-5">
                          <a:latin typeface="微软雅黑"/>
                          <a:cs typeface="微软雅黑"/>
                        </a:rPr>
                        <a:t>43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深圳华润笋岗万象广场项目智能化分包工程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深圳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2021.10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44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东莞市松山湖万象汇广场项目商业、公寓及返还办公弱电智能化分包工程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东莞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2021.10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45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华润前海项目弱电智能化系统分包工程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深圳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2021.09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46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苏宁广场DDC控制柜更换采购</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成都鸿业置业有限公司苏宁广场购物分公司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2021.06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694">
                <a:tc>
                  <a:txBody>
                    <a:bodyPr/>
                    <a:lstStyle/>
                    <a:p>
                      <a:pPr algn="ctr" marL="2540">
                        <a:lnSpc>
                          <a:spcPct val="100000"/>
                        </a:lnSpc>
                        <a:spcBef>
                          <a:spcPts val="1040"/>
                        </a:spcBef>
                      </a:pPr>
                      <a:r>
                        <a:rPr dirty="0" sz="1000" spc="-5">
                          <a:latin typeface="微软雅黑"/>
                          <a:cs typeface="微软雅黑"/>
                        </a:rPr>
                        <a:t>47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成都万象城一期冷机群控改造项目分包工程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2021.06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99">
                <a:tc>
                  <a:txBody>
                    <a:bodyPr/>
                    <a:lstStyle/>
                    <a:p>
                      <a:pPr algn="ctr" marL="2540">
                        <a:lnSpc>
                          <a:spcPct val="100000"/>
                        </a:lnSpc>
                        <a:spcBef>
                          <a:spcPts val="1040"/>
                        </a:spcBef>
                      </a:pPr>
                      <a:r>
                        <a:rPr dirty="0" sz="1000" spc="-5">
                          <a:latin typeface="微软雅黑"/>
                          <a:cs typeface="微软雅黑"/>
                        </a:rPr>
                        <a:t>48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重庆市白市驿火车站楼宇自控系统项目</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中铁八局集团电务工程有限公司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重庆</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2021.05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sldNum" idx="7" sz="quarter"/>
          </p:nvPr>
        </p:nvSpPr>
        <p:spPr>
          <a:prstGeom prst="rect"/>
        </p:spPr>
        <p:txBody>
          <a:bodyPr wrap="square" lIns="0" tIns="0" rIns="0" bIns="0" rtlCol="0" vert="horz">
            <a:spAutoFit/>
          </a:bodyPr>
          <a:lstStyle/>
          <a:p>
            <a:pPr marL="38100">
              <a:lnSpc>
                <a:spcPts val="1190"/>
              </a:lnSpc>
            </a:pPr>
            <a:fld id="{81D60167-4931-47E6-BA6A-407CBD079E47}" type="slidenum">
              <a:rPr dirty="0" spc="-5"/>
              <a:t>10</a:t>
            </a:fld>
          </a:p>
        </p:txBody>
      </p:sp>
      <p:graphicFrame>
        <p:nvGraphicFramePr>
          <p:cNvPr id="2" name="object 2"/>
          <p:cNvGraphicFramePr>
            <a:graphicFrameLocks noGrp="1"/>
          </p:cNvGraphicFramePr>
          <p:nvPr/>
        </p:nvGraphicFramePr>
        <p:xfrm>
          <a:off x="461949" y="682625"/>
          <a:ext cx="9759950" cy="6038215"/>
        </p:xfrm>
        <a:graphic>
          <a:graphicData uri="http://schemas.openxmlformats.org/drawingml/2006/table">
            <a:tbl>
              <a:tblPr firstRow="1" bandRow="1">
                <a:tableStyleId>{2D5ABB26-0587-4C30-8999-92F81FD0307C}</a:tableStyleId>
              </a:tblPr>
              <a:tblGrid>
                <a:gridCol w="405130"/>
                <a:gridCol w="4683760"/>
                <a:gridCol w="2486025"/>
                <a:gridCol w="906779"/>
                <a:gridCol w="1258570"/>
              </a:tblGrid>
              <a:tr h="618998">
                <a:tc gridSpan="5">
                  <a:txBody>
                    <a:bodyPr/>
                    <a:lstStyle/>
                    <a:p>
                      <a:pPr algn="ctr" marL="2540">
                        <a:lnSpc>
                          <a:spcPct val="100000"/>
                        </a:lnSpc>
                        <a:spcBef>
                          <a:spcPts val="1375"/>
                        </a:spcBef>
                      </a:pPr>
                      <a:r>
                        <a:rPr dirty="0" sz="1600" spc="-5" b="1">
                          <a:solidFill>
                            <a:srgbClr val="FFFFFF"/>
                          </a:solidFill>
                          <a:latin typeface="微软雅黑"/>
                          <a:cs typeface="微软雅黑"/>
                        </a:rPr>
                        <a:t>项目业绩一览表</a:t>
                      </a:r>
                      <a:endParaRPr sz="1600">
                        <a:latin typeface="微软雅黑"/>
                        <a:cs typeface="微软雅黑"/>
                      </a:endParaRPr>
                    </a:p>
                  </a:txBody>
                  <a:tcPr marL="0" marR="0" marB="0" marT="17462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r>
              <a:tr h="284988">
                <a:tc>
                  <a:txBody>
                    <a:bodyPr/>
                    <a:lstStyle/>
                    <a:p>
                      <a:pPr algn="ctr" marL="3175">
                        <a:lnSpc>
                          <a:spcPct val="100000"/>
                        </a:lnSpc>
                        <a:spcBef>
                          <a:spcPts val="425"/>
                        </a:spcBef>
                      </a:pPr>
                      <a:r>
                        <a:rPr dirty="0" sz="1100" b="1">
                          <a:solidFill>
                            <a:srgbClr val="FFFFFF"/>
                          </a:solidFill>
                          <a:latin typeface="微软雅黑"/>
                          <a:cs typeface="微软雅黑"/>
                        </a:rPr>
                        <a:t>序号</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项目名称</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905">
                        <a:lnSpc>
                          <a:spcPct val="100000"/>
                        </a:lnSpc>
                        <a:spcBef>
                          <a:spcPts val="425"/>
                        </a:spcBef>
                      </a:pPr>
                      <a:r>
                        <a:rPr dirty="0" sz="1100" b="1">
                          <a:solidFill>
                            <a:srgbClr val="FFFFFF"/>
                          </a:solidFill>
                          <a:latin typeface="微软雅黑"/>
                          <a:cs typeface="微软雅黑"/>
                        </a:rPr>
                        <a:t>用户单位</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地点</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3175">
                        <a:lnSpc>
                          <a:spcPct val="100000"/>
                        </a:lnSpc>
                        <a:spcBef>
                          <a:spcPts val="425"/>
                        </a:spcBef>
                      </a:pPr>
                      <a:r>
                        <a:rPr dirty="0" sz="1100" b="1">
                          <a:solidFill>
                            <a:srgbClr val="FFFFFF"/>
                          </a:solidFill>
                          <a:latin typeface="微软雅黑"/>
                          <a:cs typeface="微软雅黑"/>
                        </a:rPr>
                        <a:t>签约日期</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r>
              <a:tr h="426720">
                <a:tc>
                  <a:txBody>
                    <a:bodyPr/>
                    <a:lstStyle/>
                    <a:p>
                      <a:pPr algn="ctr" marL="2540">
                        <a:lnSpc>
                          <a:spcPct val="100000"/>
                        </a:lnSpc>
                        <a:spcBef>
                          <a:spcPts val="1040"/>
                        </a:spcBef>
                      </a:pPr>
                      <a:r>
                        <a:rPr dirty="0" sz="1000" spc="-5">
                          <a:latin typeface="微软雅黑"/>
                          <a:cs typeface="微软雅黑"/>
                        </a:rPr>
                        <a:t>49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重庆大渡口万象汇车位引导及反向寻车机电专业承包-弱电智能化分包工程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重庆</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2021.05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50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内江传化广场家具博览中心</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四川无忧精良弱电工程有限公司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内江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2021.05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51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狄帮教育国际学校项目楼宇自控系统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四川中诚智建系统集成科技有限公司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2020.12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52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华润南宁香港街一期智能化分包工程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南宁</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2020.12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20">
                <a:tc>
                  <a:txBody>
                    <a:bodyPr/>
                    <a:lstStyle/>
                    <a:p>
                      <a:pPr algn="ctr" marL="2540">
                        <a:lnSpc>
                          <a:spcPct val="100000"/>
                        </a:lnSpc>
                        <a:spcBef>
                          <a:spcPts val="1040"/>
                        </a:spcBef>
                      </a:pPr>
                      <a:r>
                        <a:rPr dirty="0" sz="1000" spc="-5">
                          <a:latin typeface="微软雅黑"/>
                          <a:cs typeface="微软雅黑"/>
                        </a:rPr>
                        <a:t>53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标榜职业技术学院能源管理系统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四川省通瑞建筑智能化工程有限公司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2020.11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74">
                <a:tc>
                  <a:txBody>
                    <a:bodyPr/>
                    <a:lstStyle/>
                    <a:p>
                      <a:pPr algn="ctr" marL="2540">
                        <a:lnSpc>
                          <a:spcPct val="100000"/>
                        </a:lnSpc>
                        <a:spcBef>
                          <a:spcPts val="1040"/>
                        </a:spcBef>
                      </a:pPr>
                      <a:r>
                        <a:rPr dirty="0" sz="1000" spc="-5">
                          <a:latin typeface="微软雅黑"/>
                          <a:cs typeface="微软雅黑"/>
                        </a:rPr>
                        <a:t>54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华润成都东安湖图书馆媒体中心劳务分包工程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2020.11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19">
                <a:tc>
                  <a:txBody>
                    <a:bodyPr/>
                    <a:lstStyle/>
                    <a:p>
                      <a:pPr algn="ctr" marL="2540">
                        <a:lnSpc>
                          <a:spcPct val="100000"/>
                        </a:lnSpc>
                        <a:spcBef>
                          <a:spcPts val="1040"/>
                        </a:spcBef>
                      </a:pPr>
                      <a:r>
                        <a:rPr dirty="0" sz="1000" spc="-5">
                          <a:latin typeface="微软雅黑"/>
                          <a:cs typeface="微软雅黑"/>
                        </a:rPr>
                        <a:t>55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华润置地（成都）万象城</a:t>
                      </a:r>
                      <a:r>
                        <a:rPr dirty="0" sz="1000" spc="-10">
                          <a:latin typeface="微软雅黑"/>
                          <a:cs typeface="微软雅黑"/>
                        </a:rPr>
                        <a:t>I</a:t>
                      </a:r>
                      <a:r>
                        <a:rPr dirty="0" sz="1000" spc="-5">
                          <a:latin typeface="微软雅黑"/>
                          <a:cs typeface="微软雅黑"/>
                        </a:rPr>
                        <a:t>期2020-2022年度</a:t>
                      </a:r>
                      <a:r>
                        <a:rPr dirty="0" sz="1000" spc="-10">
                          <a:latin typeface="微软雅黑"/>
                          <a:cs typeface="微软雅黑"/>
                        </a:rPr>
                        <a:t>BA</a:t>
                      </a:r>
                      <a:r>
                        <a:rPr dirty="0" sz="1000" spc="-5">
                          <a:latin typeface="微软雅黑"/>
                          <a:cs typeface="微软雅黑"/>
                        </a:rPr>
                        <a:t>系统维保服务</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marR="48895">
                        <a:lnSpc>
                          <a:spcPct val="121000"/>
                        </a:lnSpc>
                        <a:spcBef>
                          <a:spcPts val="65"/>
                        </a:spcBef>
                      </a:pPr>
                      <a:r>
                        <a:rPr dirty="0" sz="1000">
                          <a:latin typeface="微软雅黑"/>
                          <a:cs typeface="微软雅黑"/>
                        </a:rPr>
                        <a:t>华润置地（成都）物业服务有限公司商业服 </a:t>
                      </a:r>
                      <a:r>
                        <a:rPr dirty="0" sz="1000" spc="-5">
                          <a:latin typeface="微软雅黑"/>
                          <a:cs typeface="微软雅黑"/>
                        </a:rPr>
                        <a:t>务管理分公司</a:t>
                      </a:r>
                      <a:endParaRPr sz="1000">
                        <a:latin typeface="微软雅黑"/>
                        <a:cs typeface="微软雅黑"/>
                      </a:endParaRPr>
                    </a:p>
                  </a:txBody>
                  <a:tcPr marL="0" marR="0" marB="0" marT="825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2020.11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56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华润大厦自控系统水箱漏水圣光联动报警设备采购</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marR="48895">
                        <a:lnSpc>
                          <a:spcPct val="121000"/>
                        </a:lnSpc>
                        <a:spcBef>
                          <a:spcPts val="65"/>
                        </a:spcBef>
                      </a:pPr>
                      <a:r>
                        <a:rPr dirty="0" sz="1000">
                          <a:latin typeface="微软雅黑"/>
                          <a:cs typeface="微软雅黑"/>
                        </a:rPr>
                        <a:t>华润置地（北京）物业管理有限责任公司杭 </a:t>
                      </a:r>
                      <a:r>
                        <a:rPr dirty="0" sz="1000" spc="-5">
                          <a:latin typeface="微软雅黑"/>
                          <a:cs typeface="微软雅黑"/>
                        </a:rPr>
                        <a:t>州分公司</a:t>
                      </a:r>
                      <a:endParaRPr sz="1000">
                        <a:latin typeface="微软雅黑"/>
                        <a:cs typeface="微软雅黑"/>
                      </a:endParaRPr>
                    </a:p>
                  </a:txBody>
                  <a:tcPr marL="0" marR="0" marB="0" marT="825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杭州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2020.11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57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泸州老窖酿酒工程技改项目生活区远程抄表系统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成都互讯卓达科技有限公司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泸州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2020.10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58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航天科工基于高功率</a:t>
                      </a:r>
                      <a:r>
                        <a:rPr dirty="0" sz="1000" spc="-10">
                          <a:latin typeface="微软雅黑"/>
                          <a:cs typeface="微软雅黑"/>
                        </a:rPr>
                        <a:t>GaN</a:t>
                      </a:r>
                      <a:r>
                        <a:rPr dirty="0" sz="1000" spc="-5">
                          <a:latin typeface="微软雅黑"/>
                          <a:cs typeface="微软雅黑"/>
                        </a:rPr>
                        <a:t>的毫米微波系统研制及小批量生产保障条件建设项目</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四川都市通网络科技有限公司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2020.09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694">
                <a:tc>
                  <a:txBody>
                    <a:bodyPr/>
                    <a:lstStyle/>
                    <a:p>
                      <a:pPr algn="ctr" marL="2540">
                        <a:lnSpc>
                          <a:spcPct val="100000"/>
                        </a:lnSpc>
                        <a:spcBef>
                          <a:spcPts val="1040"/>
                        </a:spcBef>
                      </a:pPr>
                      <a:r>
                        <a:rPr dirty="0" sz="1000" spc="-5">
                          <a:latin typeface="微软雅黑"/>
                          <a:cs typeface="微软雅黑"/>
                        </a:rPr>
                        <a:t>59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蒙顶山假日酒店项目远程计量系统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四川致千里建筑工程有限公司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2540">
                        <a:lnSpc>
                          <a:spcPct val="100000"/>
                        </a:lnSpc>
                        <a:spcBef>
                          <a:spcPts val="1040"/>
                        </a:spcBef>
                      </a:pPr>
                      <a:r>
                        <a:rPr dirty="0" sz="1000" spc="-5">
                          <a:latin typeface="微软雅黑"/>
                          <a:cs typeface="微软雅黑"/>
                        </a:rPr>
                        <a:t>蒙顶山</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2020.08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99">
                <a:tc>
                  <a:txBody>
                    <a:bodyPr/>
                    <a:lstStyle/>
                    <a:p>
                      <a:pPr algn="ctr" marL="2540">
                        <a:lnSpc>
                          <a:spcPct val="100000"/>
                        </a:lnSpc>
                        <a:spcBef>
                          <a:spcPts val="1040"/>
                        </a:spcBef>
                      </a:pPr>
                      <a:r>
                        <a:rPr dirty="0" sz="1000" spc="-5">
                          <a:latin typeface="微软雅黑"/>
                          <a:cs typeface="微软雅黑"/>
                        </a:rPr>
                        <a:t>60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华宇旭辉锦绣广场超市楼控系统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成都互讯卓达科技有限公司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2020.08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sldNum" idx="7" sz="quarter"/>
          </p:nvPr>
        </p:nvSpPr>
        <p:spPr>
          <a:prstGeom prst="rect"/>
        </p:spPr>
        <p:txBody>
          <a:bodyPr wrap="square" lIns="0" tIns="0" rIns="0" bIns="0" rtlCol="0" vert="horz">
            <a:spAutoFit/>
          </a:bodyPr>
          <a:lstStyle/>
          <a:p>
            <a:pPr marL="38100">
              <a:lnSpc>
                <a:spcPts val="1190"/>
              </a:lnSpc>
            </a:pPr>
            <a:fld id="{81D60167-4931-47E6-BA6A-407CBD079E47}" type="slidenum">
              <a:rPr dirty="0" spc="-5"/>
              <a:t>10</a:t>
            </a:fld>
          </a:p>
        </p:txBody>
      </p:sp>
      <p:graphicFrame>
        <p:nvGraphicFramePr>
          <p:cNvPr id="2" name="object 2"/>
          <p:cNvGraphicFramePr>
            <a:graphicFrameLocks noGrp="1"/>
          </p:cNvGraphicFramePr>
          <p:nvPr/>
        </p:nvGraphicFramePr>
        <p:xfrm>
          <a:off x="461949" y="682625"/>
          <a:ext cx="9759950" cy="6038215"/>
        </p:xfrm>
        <a:graphic>
          <a:graphicData uri="http://schemas.openxmlformats.org/drawingml/2006/table">
            <a:tbl>
              <a:tblPr firstRow="1" bandRow="1">
                <a:tableStyleId>{2D5ABB26-0587-4C30-8999-92F81FD0307C}</a:tableStyleId>
              </a:tblPr>
              <a:tblGrid>
                <a:gridCol w="405130"/>
                <a:gridCol w="4683760"/>
                <a:gridCol w="2486025"/>
                <a:gridCol w="906779"/>
                <a:gridCol w="1258570"/>
              </a:tblGrid>
              <a:tr h="618998">
                <a:tc gridSpan="5">
                  <a:txBody>
                    <a:bodyPr/>
                    <a:lstStyle/>
                    <a:p>
                      <a:pPr algn="ctr" marL="2540">
                        <a:lnSpc>
                          <a:spcPct val="100000"/>
                        </a:lnSpc>
                        <a:spcBef>
                          <a:spcPts val="1375"/>
                        </a:spcBef>
                      </a:pPr>
                      <a:r>
                        <a:rPr dirty="0" sz="1600" spc="-5" b="1">
                          <a:solidFill>
                            <a:srgbClr val="FFFFFF"/>
                          </a:solidFill>
                          <a:latin typeface="微软雅黑"/>
                          <a:cs typeface="微软雅黑"/>
                        </a:rPr>
                        <a:t>项目业绩一览表</a:t>
                      </a:r>
                      <a:endParaRPr sz="1600">
                        <a:latin typeface="微软雅黑"/>
                        <a:cs typeface="微软雅黑"/>
                      </a:endParaRPr>
                    </a:p>
                  </a:txBody>
                  <a:tcPr marL="0" marR="0" marB="0" marT="17462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r>
              <a:tr h="284988">
                <a:tc>
                  <a:txBody>
                    <a:bodyPr/>
                    <a:lstStyle/>
                    <a:p>
                      <a:pPr algn="ctr" marL="3175">
                        <a:lnSpc>
                          <a:spcPct val="100000"/>
                        </a:lnSpc>
                        <a:spcBef>
                          <a:spcPts val="425"/>
                        </a:spcBef>
                      </a:pPr>
                      <a:r>
                        <a:rPr dirty="0" sz="1100" b="1">
                          <a:solidFill>
                            <a:srgbClr val="FFFFFF"/>
                          </a:solidFill>
                          <a:latin typeface="微软雅黑"/>
                          <a:cs typeface="微软雅黑"/>
                        </a:rPr>
                        <a:t>序号</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项目名称</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905">
                        <a:lnSpc>
                          <a:spcPct val="100000"/>
                        </a:lnSpc>
                        <a:spcBef>
                          <a:spcPts val="425"/>
                        </a:spcBef>
                      </a:pPr>
                      <a:r>
                        <a:rPr dirty="0" sz="1100" b="1">
                          <a:solidFill>
                            <a:srgbClr val="FFFFFF"/>
                          </a:solidFill>
                          <a:latin typeface="微软雅黑"/>
                          <a:cs typeface="微软雅黑"/>
                        </a:rPr>
                        <a:t>用户单位</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r" marR="304800">
                        <a:lnSpc>
                          <a:spcPct val="100000"/>
                        </a:lnSpc>
                        <a:spcBef>
                          <a:spcPts val="425"/>
                        </a:spcBef>
                      </a:pPr>
                      <a:r>
                        <a:rPr dirty="0" sz="1100" b="1">
                          <a:solidFill>
                            <a:srgbClr val="FFFFFF"/>
                          </a:solidFill>
                          <a:latin typeface="微软雅黑"/>
                          <a:cs typeface="微软雅黑"/>
                        </a:rPr>
                        <a:t>地点</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3175">
                        <a:lnSpc>
                          <a:spcPct val="100000"/>
                        </a:lnSpc>
                        <a:spcBef>
                          <a:spcPts val="425"/>
                        </a:spcBef>
                      </a:pPr>
                      <a:r>
                        <a:rPr dirty="0" sz="1100" b="1">
                          <a:solidFill>
                            <a:srgbClr val="FFFFFF"/>
                          </a:solidFill>
                          <a:latin typeface="微软雅黑"/>
                          <a:cs typeface="微软雅黑"/>
                        </a:rPr>
                        <a:t>签约日期</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r>
              <a:tr h="426720">
                <a:tc>
                  <a:txBody>
                    <a:bodyPr/>
                    <a:lstStyle/>
                    <a:p>
                      <a:pPr algn="ctr" marL="2540">
                        <a:lnSpc>
                          <a:spcPct val="100000"/>
                        </a:lnSpc>
                        <a:spcBef>
                          <a:spcPts val="1040"/>
                        </a:spcBef>
                      </a:pPr>
                      <a:r>
                        <a:rPr dirty="0" sz="1000" spc="-5">
                          <a:latin typeface="微软雅黑"/>
                          <a:cs typeface="微软雅黑"/>
                        </a:rPr>
                        <a:t>61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华宇旭辉锦绣广场楼控系统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成都互讯卓达科技有限公司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2020.08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62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金湖苏宁+新都苏宁楼控系统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四川中创新通信息技术有限公司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2020.08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63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绿地青羊蔡桥江森、</a:t>
                      </a:r>
                      <a:r>
                        <a:rPr dirty="0" sz="1000" spc="-10">
                          <a:latin typeface="微软雅黑"/>
                          <a:cs typeface="微软雅黑"/>
                        </a:rPr>
                        <a:t>BEMPRO</a:t>
                      </a:r>
                      <a:r>
                        <a:rPr dirty="0" sz="1000" spc="-5">
                          <a:latin typeface="微软雅黑"/>
                          <a:cs typeface="微软雅黑"/>
                        </a:rPr>
                        <a:t>设备采购</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四川锐银智能有限公司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2020.07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64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华润大厦自控系统维护保养</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marR="48895">
                        <a:lnSpc>
                          <a:spcPct val="121000"/>
                        </a:lnSpc>
                        <a:spcBef>
                          <a:spcPts val="65"/>
                        </a:spcBef>
                      </a:pPr>
                      <a:r>
                        <a:rPr dirty="0" sz="1000">
                          <a:latin typeface="微软雅黑"/>
                          <a:cs typeface="微软雅黑"/>
                        </a:rPr>
                        <a:t>华润置地（北京）物业管理有限责任公司杭 </a:t>
                      </a:r>
                      <a:r>
                        <a:rPr dirty="0" sz="1000" spc="-5">
                          <a:latin typeface="微软雅黑"/>
                          <a:cs typeface="微软雅黑"/>
                        </a:rPr>
                        <a:t>州分公司</a:t>
                      </a:r>
                      <a:endParaRPr sz="1000">
                        <a:latin typeface="微软雅黑"/>
                        <a:cs typeface="微软雅黑"/>
                      </a:endParaRPr>
                    </a:p>
                  </a:txBody>
                  <a:tcPr marL="0" marR="0" marB="0" marT="825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杭州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2020.07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20">
                <a:tc>
                  <a:txBody>
                    <a:bodyPr/>
                    <a:lstStyle/>
                    <a:p>
                      <a:pPr algn="ctr" marL="2540">
                        <a:lnSpc>
                          <a:spcPct val="100000"/>
                        </a:lnSpc>
                        <a:spcBef>
                          <a:spcPts val="1040"/>
                        </a:spcBef>
                      </a:pPr>
                      <a:r>
                        <a:rPr dirty="0" sz="1000" spc="-5">
                          <a:latin typeface="微软雅黑"/>
                          <a:cs typeface="微软雅黑"/>
                        </a:rPr>
                        <a:t>65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泸州沱江新城管廊三横线无线</a:t>
                      </a:r>
                      <a:r>
                        <a:rPr dirty="0" sz="1000" spc="-10">
                          <a:latin typeface="微软雅黑"/>
                          <a:cs typeface="微软雅黑"/>
                        </a:rPr>
                        <a:t>-WG-BAS</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成都互讯卓达科技有限公司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泸州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2020.06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74">
                <a:tc>
                  <a:txBody>
                    <a:bodyPr/>
                    <a:lstStyle/>
                    <a:p>
                      <a:pPr algn="ctr" marL="2540">
                        <a:lnSpc>
                          <a:spcPct val="100000"/>
                        </a:lnSpc>
                        <a:spcBef>
                          <a:spcPts val="1040"/>
                        </a:spcBef>
                      </a:pPr>
                      <a:r>
                        <a:rPr dirty="0" sz="1000" spc="-5">
                          <a:latin typeface="微软雅黑"/>
                          <a:cs typeface="微软雅黑"/>
                        </a:rPr>
                        <a:t>66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泸州沱江新城管廊</a:t>
                      </a:r>
                      <a:r>
                        <a:rPr dirty="0" sz="1000" spc="-10">
                          <a:latin typeface="微软雅黑"/>
                          <a:cs typeface="微软雅黑"/>
                        </a:rPr>
                        <a:t>-WG-BAS</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成都互讯卓达科技有限公司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泸州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2020.06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19">
                <a:tc>
                  <a:txBody>
                    <a:bodyPr/>
                    <a:lstStyle/>
                    <a:p>
                      <a:pPr algn="ctr" marL="2540">
                        <a:lnSpc>
                          <a:spcPct val="100000"/>
                        </a:lnSpc>
                        <a:spcBef>
                          <a:spcPts val="1040"/>
                        </a:spcBef>
                      </a:pPr>
                      <a:r>
                        <a:rPr dirty="0" sz="1000" spc="-5">
                          <a:latin typeface="微软雅黑"/>
                          <a:cs typeface="微软雅黑"/>
                        </a:rPr>
                        <a:t>67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鼓楼智选假日酒店楼宇设备自控系统工程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成都信德房产有限公司鼓楼智选假日酒店</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2020.04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68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贵阳公安IDC机房BA系统设备及系统调试</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深圳惠朋星科技有限公司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贵阳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2020.04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69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眉山人民医院</a:t>
                      </a:r>
                      <a:r>
                        <a:rPr dirty="0" sz="1000" spc="-10">
                          <a:latin typeface="微软雅黑"/>
                          <a:cs typeface="微软雅黑"/>
                        </a:rPr>
                        <a:t>BA</a:t>
                      </a:r>
                      <a:r>
                        <a:rPr dirty="0" sz="1000" spc="-5">
                          <a:latin typeface="微软雅黑"/>
                          <a:cs typeface="微软雅黑"/>
                        </a:rPr>
                        <a:t>系统调试技术服务</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丰达信科技（成都）有限公司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眉山</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2020.01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70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合肥市华润置地.万象城项目能耗</a:t>
                      </a:r>
                      <a:r>
                        <a:rPr dirty="0" sz="1000" spc="-10">
                          <a:latin typeface="微软雅黑"/>
                          <a:cs typeface="微软雅黑"/>
                        </a:rPr>
                        <a:t>BA</a:t>
                      </a:r>
                      <a:r>
                        <a:rPr dirty="0" sz="1000" spc="-5">
                          <a:latin typeface="微软雅黑"/>
                          <a:cs typeface="微软雅黑"/>
                        </a:rPr>
                        <a:t>系统改造设备供应工程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北京优高雅合肥分公司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合肥</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2019.11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694">
                <a:tc>
                  <a:txBody>
                    <a:bodyPr/>
                    <a:lstStyle/>
                    <a:p>
                      <a:pPr algn="ctr" marL="2540">
                        <a:lnSpc>
                          <a:spcPct val="100000"/>
                        </a:lnSpc>
                        <a:spcBef>
                          <a:spcPts val="1040"/>
                        </a:spcBef>
                      </a:pPr>
                      <a:r>
                        <a:rPr dirty="0" sz="1000" spc="-5">
                          <a:latin typeface="微软雅黑"/>
                          <a:cs typeface="微软雅黑"/>
                        </a:rPr>
                        <a:t>71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成都富临锦外楼宇自控系统、空调计费系统项目</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四川四能科技有限公司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2019.11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99">
                <a:tc>
                  <a:txBody>
                    <a:bodyPr/>
                    <a:lstStyle/>
                    <a:p>
                      <a:pPr algn="ctr" marL="2540">
                        <a:lnSpc>
                          <a:spcPct val="100000"/>
                        </a:lnSpc>
                        <a:spcBef>
                          <a:spcPts val="1040"/>
                        </a:spcBef>
                      </a:pPr>
                      <a:r>
                        <a:rPr dirty="0" sz="1000" spc="-5">
                          <a:latin typeface="微软雅黑"/>
                          <a:cs typeface="微软雅黑"/>
                        </a:rPr>
                        <a:t>72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marR="41275">
                        <a:lnSpc>
                          <a:spcPct val="121200"/>
                        </a:lnSpc>
                        <a:spcBef>
                          <a:spcPts val="65"/>
                        </a:spcBef>
                      </a:pPr>
                      <a:r>
                        <a:rPr dirty="0" sz="1000">
                          <a:latin typeface="微软雅黑"/>
                          <a:cs typeface="微软雅黑"/>
                        </a:rPr>
                        <a:t>瑞安万松城市综合体三号地块空调水系统、热水系统电动阀门设备供货-增补协议合 </a:t>
                      </a:r>
                      <a:r>
                        <a:rPr dirty="0" sz="1000" spc="-5">
                          <a:latin typeface="微软雅黑"/>
                          <a:cs typeface="微软雅黑"/>
                        </a:rPr>
                        <a:t>同（三）</a:t>
                      </a:r>
                      <a:endParaRPr sz="1000">
                        <a:latin typeface="微软雅黑"/>
                        <a:cs typeface="微软雅黑"/>
                      </a:endParaRPr>
                    </a:p>
                  </a:txBody>
                  <a:tcPr marL="0" marR="0" marB="0" marT="825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瑞安市中宝置业有限公司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瑞安</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2019.09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sldNum" idx="7" sz="quarter"/>
          </p:nvPr>
        </p:nvSpPr>
        <p:spPr>
          <a:prstGeom prst="rect"/>
        </p:spPr>
        <p:txBody>
          <a:bodyPr wrap="square" lIns="0" tIns="0" rIns="0" bIns="0" rtlCol="0" vert="horz">
            <a:spAutoFit/>
          </a:bodyPr>
          <a:lstStyle/>
          <a:p>
            <a:pPr marL="38100">
              <a:lnSpc>
                <a:spcPts val="1190"/>
              </a:lnSpc>
            </a:pPr>
            <a:fld id="{81D60167-4931-47E6-BA6A-407CBD079E47}" type="slidenum">
              <a:rPr dirty="0" spc="-5"/>
              <a:t>10</a:t>
            </a:fld>
          </a:p>
        </p:txBody>
      </p:sp>
      <p:graphicFrame>
        <p:nvGraphicFramePr>
          <p:cNvPr id="2" name="object 2"/>
          <p:cNvGraphicFramePr>
            <a:graphicFrameLocks noGrp="1"/>
          </p:cNvGraphicFramePr>
          <p:nvPr/>
        </p:nvGraphicFramePr>
        <p:xfrm>
          <a:off x="461949" y="682625"/>
          <a:ext cx="9759950" cy="6038215"/>
        </p:xfrm>
        <a:graphic>
          <a:graphicData uri="http://schemas.openxmlformats.org/drawingml/2006/table">
            <a:tbl>
              <a:tblPr firstRow="1" bandRow="1">
                <a:tableStyleId>{2D5ABB26-0587-4C30-8999-92F81FD0307C}</a:tableStyleId>
              </a:tblPr>
              <a:tblGrid>
                <a:gridCol w="405130"/>
                <a:gridCol w="4683760"/>
                <a:gridCol w="2486025"/>
                <a:gridCol w="906779"/>
                <a:gridCol w="1258570"/>
              </a:tblGrid>
              <a:tr h="618998">
                <a:tc gridSpan="5">
                  <a:txBody>
                    <a:bodyPr/>
                    <a:lstStyle/>
                    <a:p>
                      <a:pPr algn="ctr" marL="2540">
                        <a:lnSpc>
                          <a:spcPct val="100000"/>
                        </a:lnSpc>
                        <a:spcBef>
                          <a:spcPts val="1375"/>
                        </a:spcBef>
                      </a:pPr>
                      <a:r>
                        <a:rPr dirty="0" sz="1600" spc="-5" b="1">
                          <a:solidFill>
                            <a:srgbClr val="FFFFFF"/>
                          </a:solidFill>
                          <a:latin typeface="微软雅黑"/>
                          <a:cs typeface="微软雅黑"/>
                        </a:rPr>
                        <a:t>项目业绩一览表</a:t>
                      </a:r>
                      <a:endParaRPr sz="1600">
                        <a:latin typeface="微软雅黑"/>
                        <a:cs typeface="微软雅黑"/>
                      </a:endParaRPr>
                    </a:p>
                  </a:txBody>
                  <a:tcPr marL="0" marR="0" marB="0" marT="17462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r>
              <a:tr h="284988">
                <a:tc>
                  <a:txBody>
                    <a:bodyPr/>
                    <a:lstStyle/>
                    <a:p>
                      <a:pPr algn="ctr" marL="3175">
                        <a:lnSpc>
                          <a:spcPct val="100000"/>
                        </a:lnSpc>
                        <a:spcBef>
                          <a:spcPts val="425"/>
                        </a:spcBef>
                      </a:pPr>
                      <a:r>
                        <a:rPr dirty="0" sz="1100" b="1">
                          <a:solidFill>
                            <a:srgbClr val="FFFFFF"/>
                          </a:solidFill>
                          <a:latin typeface="微软雅黑"/>
                          <a:cs typeface="微软雅黑"/>
                        </a:rPr>
                        <a:t>序号</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项目名称</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905">
                        <a:lnSpc>
                          <a:spcPct val="100000"/>
                        </a:lnSpc>
                        <a:spcBef>
                          <a:spcPts val="425"/>
                        </a:spcBef>
                      </a:pPr>
                      <a:r>
                        <a:rPr dirty="0" sz="1100" b="1">
                          <a:solidFill>
                            <a:srgbClr val="FFFFFF"/>
                          </a:solidFill>
                          <a:latin typeface="微软雅黑"/>
                          <a:cs typeface="微软雅黑"/>
                        </a:rPr>
                        <a:t>用户单位</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地点</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3175">
                        <a:lnSpc>
                          <a:spcPct val="100000"/>
                        </a:lnSpc>
                        <a:spcBef>
                          <a:spcPts val="425"/>
                        </a:spcBef>
                      </a:pPr>
                      <a:r>
                        <a:rPr dirty="0" sz="1100" b="1">
                          <a:solidFill>
                            <a:srgbClr val="FFFFFF"/>
                          </a:solidFill>
                          <a:latin typeface="微软雅黑"/>
                          <a:cs typeface="微软雅黑"/>
                        </a:rPr>
                        <a:t>签约日期</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r>
              <a:tr h="426720">
                <a:tc>
                  <a:txBody>
                    <a:bodyPr/>
                    <a:lstStyle/>
                    <a:p>
                      <a:pPr algn="ctr" marL="2540">
                        <a:lnSpc>
                          <a:spcPct val="100000"/>
                        </a:lnSpc>
                        <a:spcBef>
                          <a:spcPts val="1040"/>
                        </a:spcBef>
                      </a:pPr>
                      <a:r>
                        <a:rPr dirty="0" sz="1000" spc="-5">
                          <a:latin typeface="微软雅黑"/>
                          <a:cs typeface="微软雅黑"/>
                        </a:rPr>
                        <a:t>73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梓潼鑫驰城市中心楼宇自控系统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绵阳智强科技有限公司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梓潼</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2019.09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74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西藏航空能源管理软件项目</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南京恒天伟智能技术有限公司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2019.08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75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marR="41275">
                        <a:lnSpc>
                          <a:spcPct val="121000"/>
                        </a:lnSpc>
                        <a:spcBef>
                          <a:spcPts val="70"/>
                        </a:spcBef>
                      </a:pPr>
                      <a:r>
                        <a:rPr dirty="0" sz="1000">
                          <a:latin typeface="微软雅黑"/>
                          <a:cs typeface="微软雅黑"/>
                        </a:rPr>
                        <a:t>瑞安万松城市综合体三号地块空调水系统、热水系统电动阀门设备供货-增补协议合 </a:t>
                      </a:r>
                      <a:r>
                        <a:rPr dirty="0" sz="1000" spc="-5">
                          <a:latin typeface="微软雅黑"/>
                          <a:cs typeface="微软雅黑"/>
                        </a:rPr>
                        <a:t>同（二）</a:t>
                      </a:r>
                      <a:endParaRPr sz="1000">
                        <a:latin typeface="微软雅黑"/>
                        <a:cs typeface="微软雅黑"/>
                      </a:endParaRPr>
                    </a:p>
                  </a:txBody>
                  <a:tcPr marL="0" marR="0" marB="0" marT="889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瑞安市中宝置业有限公司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瑞安</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2019.06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76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攀枝花豪润矿业厂房监控</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攀枝花豪润矿业有限公司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2540">
                        <a:lnSpc>
                          <a:spcPct val="100000"/>
                        </a:lnSpc>
                        <a:spcBef>
                          <a:spcPts val="1040"/>
                        </a:spcBef>
                      </a:pPr>
                      <a:r>
                        <a:rPr dirty="0" sz="1000" spc="-5">
                          <a:latin typeface="微软雅黑"/>
                          <a:cs typeface="微软雅黑"/>
                        </a:rPr>
                        <a:t>攀枝花</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2019.05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20">
                <a:tc>
                  <a:txBody>
                    <a:bodyPr/>
                    <a:lstStyle/>
                    <a:p>
                      <a:pPr algn="ctr" marL="2540">
                        <a:lnSpc>
                          <a:spcPct val="100000"/>
                        </a:lnSpc>
                        <a:spcBef>
                          <a:spcPts val="1040"/>
                        </a:spcBef>
                      </a:pPr>
                      <a:r>
                        <a:rPr dirty="0" sz="1000" spc="-5">
                          <a:latin typeface="微软雅黑"/>
                          <a:cs typeface="微软雅黑"/>
                        </a:rPr>
                        <a:t>77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遂宁首座万豪酒店楼宇自控系统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丰达信科技有限公司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遂宁</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2019.04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74">
                <a:tc>
                  <a:txBody>
                    <a:bodyPr/>
                    <a:lstStyle/>
                    <a:p>
                      <a:pPr algn="ctr" marL="2540">
                        <a:lnSpc>
                          <a:spcPct val="100000"/>
                        </a:lnSpc>
                        <a:spcBef>
                          <a:spcPts val="1040"/>
                        </a:spcBef>
                      </a:pPr>
                      <a:r>
                        <a:rPr dirty="0" sz="1000" spc="-5">
                          <a:latin typeface="微软雅黑"/>
                          <a:cs typeface="微软雅黑"/>
                        </a:rPr>
                        <a:t>78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雅安川西大数据中心楼宇自控系统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成都中欣工达有限公司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雅安</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2019.04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19">
                <a:tc>
                  <a:txBody>
                    <a:bodyPr/>
                    <a:lstStyle/>
                    <a:p>
                      <a:pPr algn="ctr" marL="2540">
                        <a:lnSpc>
                          <a:spcPct val="100000"/>
                        </a:lnSpc>
                        <a:spcBef>
                          <a:spcPts val="1040"/>
                        </a:spcBef>
                      </a:pPr>
                      <a:r>
                        <a:rPr dirty="0" sz="1000" spc="-5">
                          <a:latin typeface="微软雅黑"/>
                          <a:cs typeface="微软雅黑"/>
                        </a:rPr>
                        <a:t>79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marR="41275">
                        <a:lnSpc>
                          <a:spcPct val="121000"/>
                        </a:lnSpc>
                        <a:spcBef>
                          <a:spcPts val="65"/>
                        </a:spcBef>
                      </a:pPr>
                      <a:r>
                        <a:rPr dirty="0" sz="1000">
                          <a:latin typeface="微软雅黑"/>
                          <a:cs typeface="微软雅黑"/>
                        </a:rPr>
                        <a:t>瑞安万松城市综合体三号地块空调水系统、热水系统电动阀门设备供货-增补协议合 </a:t>
                      </a:r>
                      <a:r>
                        <a:rPr dirty="0" sz="1000" spc="-5">
                          <a:latin typeface="微软雅黑"/>
                          <a:cs typeface="微软雅黑"/>
                        </a:rPr>
                        <a:t>同（一）</a:t>
                      </a:r>
                      <a:endParaRPr sz="1000">
                        <a:latin typeface="微软雅黑"/>
                        <a:cs typeface="微软雅黑"/>
                      </a:endParaRPr>
                    </a:p>
                  </a:txBody>
                  <a:tcPr marL="0" marR="0" marB="0" marT="825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瑞安市中宝置业有限公司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瑞安</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2019.04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80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简阳市人民医院温控器产品及服务购销合同</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成都朝越科技有限公司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简阳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2019.01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81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成贵高铁宜宾东站</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四川税银智能科技有限公司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宜宾</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2018.12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82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成都三医院窗磁联动系统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四川科宁建设工程有限公司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2018.12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694">
                <a:tc>
                  <a:txBody>
                    <a:bodyPr/>
                    <a:lstStyle/>
                    <a:p>
                      <a:pPr algn="ctr" marL="2540">
                        <a:lnSpc>
                          <a:spcPct val="100000"/>
                        </a:lnSpc>
                        <a:spcBef>
                          <a:spcPts val="1040"/>
                        </a:spcBef>
                      </a:pPr>
                      <a:r>
                        <a:rPr dirty="0" sz="1000" spc="-5">
                          <a:latin typeface="微软雅黑"/>
                          <a:cs typeface="微软雅黑"/>
                        </a:rPr>
                        <a:t>83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西安秦文明广场采购项目</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河南铭硕电子有限公司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西安</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2018.08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99">
                <a:tc>
                  <a:txBody>
                    <a:bodyPr/>
                    <a:lstStyle/>
                    <a:p>
                      <a:pPr algn="ctr" marL="2540">
                        <a:lnSpc>
                          <a:spcPct val="100000"/>
                        </a:lnSpc>
                        <a:spcBef>
                          <a:spcPts val="1040"/>
                        </a:spcBef>
                      </a:pPr>
                      <a:r>
                        <a:rPr dirty="0" sz="1000" spc="-5">
                          <a:latin typeface="微软雅黑"/>
                          <a:cs typeface="微软雅黑"/>
                        </a:rPr>
                        <a:t>84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内江小学项目</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成都楠润科技有限公司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内江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2018.07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sldNum" idx="7" sz="quarter"/>
          </p:nvPr>
        </p:nvSpPr>
        <p:spPr>
          <a:prstGeom prst="rect"/>
        </p:spPr>
        <p:txBody>
          <a:bodyPr wrap="square" lIns="0" tIns="0" rIns="0" bIns="0" rtlCol="0" vert="horz">
            <a:spAutoFit/>
          </a:bodyPr>
          <a:lstStyle/>
          <a:p>
            <a:pPr marL="38100">
              <a:lnSpc>
                <a:spcPts val="1190"/>
              </a:lnSpc>
            </a:pPr>
            <a:fld id="{81D60167-4931-47E6-BA6A-407CBD079E47}" type="slidenum">
              <a:rPr dirty="0" spc="-5"/>
              <a:t>10</a:t>
            </a:fld>
          </a:p>
        </p:txBody>
      </p:sp>
      <p:graphicFrame>
        <p:nvGraphicFramePr>
          <p:cNvPr id="2" name="object 2"/>
          <p:cNvGraphicFramePr>
            <a:graphicFrameLocks noGrp="1"/>
          </p:cNvGraphicFramePr>
          <p:nvPr/>
        </p:nvGraphicFramePr>
        <p:xfrm>
          <a:off x="461949" y="682625"/>
          <a:ext cx="9759950" cy="6038215"/>
        </p:xfrm>
        <a:graphic>
          <a:graphicData uri="http://schemas.openxmlformats.org/drawingml/2006/table">
            <a:tbl>
              <a:tblPr firstRow="1" bandRow="1">
                <a:tableStyleId>{2D5ABB26-0587-4C30-8999-92F81FD0307C}</a:tableStyleId>
              </a:tblPr>
              <a:tblGrid>
                <a:gridCol w="405130"/>
                <a:gridCol w="4683760"/>
                <a:gridCol w="2486025"/>
                <a:gridCol w="906779"/>
                <a:gridCol w="1258570"/>
              </a:tblGrid>
              <a:tr h="618998">
                <a:tc gridSpan="5">
                  <a:txBody>
                    <a:bodyPr/>
                    <a:lstStyle/>
                    <a:p>
                      <a:pPr algn="ctr" marL="2540">
                        <a:lnSpc>
                          <a:spcPct val="100000"/>
                        </a:lnSpc>
                        <a:spcBef>
                          <a:spcPts val="1375"/>
                        </a:spcBef>
                      </a:pPr>
                      <a:r>
                        <a:rPr dirty="0" sz="1600" spc="-5" b="1">
                          <a:solidFill>
                            <a:srgbClr val="FFFFFF"/>
                          </a:solidFill>
                          <a:latin typeface="微软雅黑"/>
                          <a:cs typeface="微软雅黑"/>
                        </a:rPr>
                        <a:t>项目业绩一览表</a:t>
                      </a:r>
                      <a:endParaRPr sz="1600">
                        <a:latin typeface="微软雅黑"/>
                        <a:cs typeface="微软雅黑"/>
                      </a:endParaRPr>
                    </a:p>
                  </a:txBody>
                  <a:tcPr marL="0" marR="0" marB="0" marT="17462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r>
              <a:tr h="284988">
                <a:tc>
                  <a:txBody>
                    <a:bodyPr/>
                    <a:lstStyle/>
                    <a:p>
                      <a:pPr algn="ctr" marL="3175">
                        <a:lnSpc>
                          <a:spcPct val="100000"/>
                        </a:lnSpc>
                        <a:spcBef>
                          <a:spcPts val="425"/>
                        </a:spcBef>
                      </a:pPr>
                      <a:r>
                        <a:rPr dirty="0" sz="1100" b="1">
                          <a:solidFill>
                            <a:srgbClr val="FFFFFF"/>
                          </a:solidFill>
                          <a:latin typeface="微软雅黑"/>
                          <a:cs typeface="微软雅黑"/>
                        </a:rPr>
                        <a:t>序号</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项目名称</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905">
                        <a:lnSpc>
                          <a:spcPct val="100000"/>
                        </a:lnSpc>
                        <a:spcBef>
                          <a:spcPts val="425"/>
                        </a:spcBef>
                      </a:pPr>
                      <a:r>
                        <a:rPr dirty="0" sz="1100" b="1">
                          <a:solidFill>
                            <a:srgbClr val="FFFFFF"/>
                          </a:solidFill>
                          <a:latin typeface="微软雅黑"/>
                          <a:cs typeface="微软雅黑"/>
                        </a:rPr>
                        <a:t>用户单位</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r" marR="304800">
                        <a:lnSpc>
                          <a:spcPct val="100000"/>
                        </a:lnSpc>
                        <a:spcBef>
                          <a:spcPts val="425"/>
                        </a:spcBef>
                      </a:pPr>
                      <a:r>
                        <a:rPr dirty="0" sz="1100" b="1">
                          <a:solidFill>
                            <a:srgbClr val="FFFFFF"/>
                          </a:solidFill>
                          <a:latin typeface="微软雅黑"/>
                          <a:cs typeface="微软雅黑"/>
                        </a:rPr>
                        <a:t>地点</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3175">
                        <a:lnSpc>
                          <a:spcPct val="100000"/>
                        </a:lnSpc>
                        <a:spcBef>
                          <a:spcPts val="425"/>
                        </a:spcBef>
                      </a:pPr>
                      <a:r>
                        <a:rPr dirty="0" sz="1100" b="1">
                          <a:solidFill>
                            <a:srgbClr val="FFFFFF"/>
                          </a:solidFill>
                          <a:latin typeface="微软雅黑"/>
                          <a:cs typeface="微软雅黑"/>
                        </a:rPr>
                        <a:t>签约日期</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r>
              <a:tr h="426720">
                <a:tc>
                  <a:txBody>
                    <a:bodyPr/>
                    <a:lstStyle/>
                    <a:p>
                      <a:pPr algn="ctr" marL="2540">
                        <a:lnSpc>
                          <a:spcPct val="100000"/>
                        </a:lnSpc>
                        <a:spcBef>
                          <a:spcPts val="1040"/>
                        </a:spcBef>
                      </a:pPr>
                      <a:r>
                        <a:rPr dirty="0" sz="1000" spc="-5">
                          <a:latin typeface="微软雅黑"/>
                          <a:cs typeface="微软雅黑"/>
                        </a:rPr>
                        <a:t>85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瑞安万松城市综合体三号地块项目</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瑞安市中宝置业</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瑞安</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2018.07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86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温江区人民医院搬迁项目7.8.9号楼风阀执行器采购</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北京城建集团</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温江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2018.05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87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崇州大数据产业园孵化中心一期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四川珩睿智能科技有限公司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崇州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2018.04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88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贵阳吉利汽车项目</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贵州瑞和集团</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贵州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2018.03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20">
                <a:tc>
                  <a:txBody>
                    <a:bodyPr/>
                    <a:lstStyle/>
                    <a:p>
                      <a:pPr algn="ctr" marL="2540">
                        <a:lnSpc>
                          <a:spcPct val="100000"/>
                        </a:lnSpc>
                        <a:spcBef>
                          <a:spcPts val="1040"/>
                        </a:spcBef>
                      </a:pPr>
                      <a:r>
                        <a:rPr dirty="0" sz="1000" spc="-5">
                          <a:latin typeface="微软雅黑"/>
                          <a:cs typeface="微软雅黑"/>
                        </a:rPr>
                        <a:t>89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成都联合广场</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成都嘉信锦业房地产开发有限公司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2018.02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74">
                <a:tc>
                  <a:txBody>
                    <a:bodyPr/>
                    <a:lstStyle/>
                    <a:p>
                      <a:pPr algn="ctr" marL="2540">
                        <a:lnSpc>
                          <a:spcPct val="100000"/>
                        </a:lnSpc>
                        <a:spcBef>
                          <a:spcPts val="1040"/>
                        </a:spcBef>
                      </a:pPr>
                      <a:r>
                        <a:rPr dirty="0" sz="1000" spc="-5">
                          <a:latin typeface="微软雅黑"/>
                          <a:cs typeface="微软雅黑"/>
                        </a:rPr>
                        <a:t>90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合肥万象城能耗能效平台改造工程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华润建筑有限公司合肥分公司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合肥</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2017.12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19">
                <a:tc>
                  <a:txBody>
                    <a:bodyPr/>
                    <a:lstStyle/>
                    <a:p>
                      <a:pPr algn="ctr" marL="2540">
                        <a:lnSpc>
                          <a:spcPct val="100000"/>
                        </a:lnSpc>
                        <a:spcBef>
                          <a:spcPts val="1040"/>
                        </a:spcBef>
                      </a:pPr>
                      <a:r>
                        <a:rPr dirty="0" sz="1000" spc="-5">
                          <a:latin typeface="微软雅黑"/>
                          <a:cs typeface="微软雅黑"/>
                        </a:rPr>
                        <a:t>91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合肥华润置地幸福里能耗能效平台改造工程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华润建筑有限公司合肥分公司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合肥</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2017.12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ctr" marL="2540">
                        <a:lnSpc>
                          <a:spcPct val="100000"/>
                        </a:lnSpc>
                        <a:spcBef>
                          <a:spcPts val="1040"/>
                        </a:spcBef>
                      </a:pPr>
                      <a:r>
                        <a:rPr dirty="0" sz="1000" spc="-5">
                          <a:latin typeface="微软雅黑"/>
                          <a:cs typeface="微软雅黑"/>
                        </a:rPr>
                        <a:t>92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广州从都项目</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华润建筑有限公司广州分公司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广州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2017.11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ctr" marL="2540">
                        <a:lnSpc>
                          <a:spcPct val="100000"/>
                        </a:lnSpc>
                        <a:spcBef>
                          <a:spcPts val="1040"/>
                        </a:spcBef>
                      </a:pPr>
                      <a:r>
                        <a:rPr dirty="0" sz="1000" spc="-5">
                          <a:latin typeface="微软雅黑"/>
                          <a:cs typeface="微软雅黑"/>
                        </a:rPr>
                        <a:t>93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杭州萧山智能照明、</a:t>
                      </a:r>
                      <a:r>
                        <a:rPr dirty="0" sz="1000" spc="-10">
                          <a:latin typeface="微软雅黑"/>
                          <a:cs typeface="微软雅黑"/>
                        </a:rPr>
                        <a:t>BA</a:t>
                      </a:r>
                      <a:r>
                        <a:rPr dirty="0" sz="1000" spc="-5">
                          <a:latin typeface="微软雅黑"/>
                          <a:cs typeface="微软雅黑"/>
                        </a:rPr>
                        <a:t>系统项目</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华润建筑有限公司杭州分公司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杭州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2017.09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ctr" marL="2540">
                        <a:lnSpc>
                          <a:spcPct val="100000"/>
                        </a:lnSpc>
                        <a:spcBef>
                          <a:spcPts val="1040"/>
                        </a:spcBef>
                      </a:pPr>
                      <a:r>
                        <a:rPr dirty="0" sz="1000" spc="-5">
                          <a:latin typeface="微软雅黑"/>
                          <a:cs typeface="微软雅黑"/>
                        </a:rPr>
                        <a:t>94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成都大学图书馆楼宇自控系统工程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四川华腾国盛科技有限公司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2017.09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694">
                <a:tc>
                  <a:txBody>
                    <a:bodyPr/>
                    <a:lstStyle/>
                    <a:p>
                      <a:pPr algn="ctr" marL="2540">
                        <a:lnSpc>
                          <a:spcPct val="100000"/>
                        </a:lnSpc>
                        <a:spcBef>
                          <a:spcPts val="1040"/>
                        </a:spcBef>
                      </a:pPr>
                      <a:r>
                        <a:rPr dirty="0" sz="1000" spc="-5">
                          <a:latin typeface="微软雅黑"/>
                          <a:cs typeface="微软雅黑"/>
                        </a:rPr>
                        <a:t>95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乐山北站</a:t>
                      </a:r>
                      <a:r>
                        <a:rPr dirty="0" sz="1000" spc="-10">
                          <a:latin typeface="微软雅黑"/>
                          <a:cs typeface="微软雅黑"/>
                        </a:rPr>
                        <a:t>BAS系统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中铁八局集团电务工程有限公司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乐山</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2017.08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99">
                <a:tc>
                  <a:txBody>
                    <a:bodyPr/>
                    <a:lstStyle/>
                    <a:p>
                      <a:pPr algn="ctr" marL="2540">
                        <a:lnSpc>
                          <a:spcPct val="100000"/>
                        </a:lnSpc>
                        <a:spcBef>
                          <a:spcPts val="1040"/>
                        </a:spcBef>
                      </a:pPr>
                      <a:r>
                        <a:rPr dirty="0" sz="1000" spc="-5">
                          <a:latin typeface="微软雅黑"/>
                          <a:cs typeface="微软雅黑"/>
                        </a:rPr>
                        <a:t>96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乐山北站建筑环境系统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中铁八局集团建筑工程有限公司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乐山</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2017.08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sldNum" idx="7" sz="quarter"/>
          </p:nvPr>
        </p:nvSpPr>
        <p:spPr>
          <a:prstGeom prst="rect"/>
        </p:spPr>
        <p:txBody>
          <a:bodyPr wrap="square" lIns="0" tIns="0" rIns="0" bIns="0" rtlCol="0" vert="horz">
            <a:spAutoFit/>
          </a:bodyPr>
          <a:lstStyle/>
          <a:p>
            <a:pPr marL="38100">
              <a:lnSpc>
                <a:spcPts val="1190"/>
              </a:lnSpc>
            </a:pPr>
            <a:fld id="{81D60167-4931-47E6-BA6A-407CBD079E47}" type="slidenum">
              <a:rPr dirty="0" spc="-5"/>
              <a:t>10</a:t>
            </a:fld>
          </a:p>
        </p:txBody>
      </p:sp>
      <p:graphicFrame>
        <p:nvGraphicFramePr>
          <p:cNvPr id="2" name="object 2"/>
          <p:cNvGraphicFramePr>
            <a:graphicFrameLocks noGrp="1"/>
          </p:cNvGraphicFramePr>
          <p:nvPr/>
        </p:nvGraphicFramePr>
        <p:xfrm>
          <a:off x="461949" y="682625"/>
          <a:ext cx="9759950" cy="6038215"/>
        </p:xfrm>
        <a:graphic>
          <a:graphicData uri="http://schemas.openxmlformats.org/drawingml/2006/table">
            <a:tbl>
              <a:tblPr firstRow="1" bandRow="1">
                <a:tableStyleId>{2D5ABB26-0587-4C30-8999-92F81FD0307C}</a:tableStyleId>
              </a:tblPr>
              <a:tblGrid>
                <a:gridCol w="405130"/>
                <a:gridCol w="4683760"/>
                <a:gridCol w="2486025"/>
                <a:gridCol w="906779"/>
                <a:gridCol w="1258570"/>
              </a:tblGrid>
              <a:tr h="618998">
                <a:tc gridSpan="5">
                  <a:txBody>
                    <a:bodyPr/>
                    <a:lstStyle/>
                    <a:p>
                      <a:pPr algn="ctr" marL="2540">
                        <a:lnSpc>
                          <a:spcPct val="100000"/>
                        </a:lnSpc>
                        <a:spcBef>
                          <a:spcPts val="1375"/>
                        </a:spcBef>
                      </a:pPr>
                      <a:r>
                        <a:rPr dirty="0" sz="1600" spc="-5" b="1">
                          <a:solidFill>
                            <a:srgbClr val="FFFFFF"/>
                          </a:solidFill>
                          <a:latin typeface="微软雅黑"/>
                          <a:cs typeface="微软雅黑"/>
                        </a:rPr>
                        <a:t>项目业绩一览表</a:t>
                      </a:r>
                      <a:endParaRPr sz="1600">
                        <a:latin typeface="微软雅黑"/>
                        <a:cs typeface="微软雅黑"/>
                      </a:endParaRPr>
                    </a:p>
                  </a:txBody>
                  <a:tcPr marL="0" marR="0" marB="0" marT="17462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r>
              <a:tr h="284988">
                <a:tc>
                  <a:txBody>
                    <a:bodyPr/>
                    <a:lstStyle/>
                    <a:p>
                      <a:pPr algn="r" marR="52705">
                        <a:lnSpc>
                          <a:spcPct val="100000"/>
                        </a:lnSpc>
                        <a:spcBef>
                          <a:spcPts val="425"/>
                        </a:spcBef>
                      </a:pPr>
                      <a:r>
                        <a:rPr dirty="0" sz="1100" b="1">
                          <a:solidFill>
                            <a:srgbClr val="FFFFFF"/>
                          </a:solidFill>
                          <a:latin typeface="微软雅黑"/>
                          <a:cs typeface="微软雅黑"/>
                        </a:rPr>
                        <a:t>序号</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项目名称</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905">
                        <a:lnSpc>
                          <a:spcPct val="100000"/>
                        </a:lnSpc>
                        <a:spcBef>
                          <a:spcPts val="425"/>
                        </a:spcBef>
                      </a:pPr>
                      <a:r>
                        <a:rPr dirty="0" sz="1100" b="1">
                          <a:solidFill>
                            <a:srgbClr val="FFFFFF"/>
                          </a:solidFill>
                          <a:latin typeface="微软雅黑"/>
                          <a:cs typeface="微软雅黑"/>
                        </a:rPr>
                        <a:t>用户单位</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r" marR="304800">
                        <a:lnSpc>
                          <a:spcPct val="100000"/>
                        </a:lnSpc>
                        <a:spcBef>
                          <a:spcPts val="425"/>
                        </a:spcBef>
                      </a:pPr>
                      <a:r>
                        <a:rPr dirty="0" sz="1100" b="1">
                          <a:solidFill>
                            <a:srgbClr val="FFFFFF"/>
                          </a:solidFill>
                          <a:latin typeface="微软雅黑"/>
                          <a:cs typeface="微软雅黑"/>
                        </a:rPr>
                        <a:t>地点</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3175">
                        <a:lnSpc>
                          <a:spcPct val="100000"/>
                        </a:lnSpc>
                        <a:spcBef>
                          <a:spcPts val="425"/>
                        </a:spcBef>
                      </a:pPr>
                      <a:r>
                        <a:rPr dirty="0" sz="1100" b="1">
                          <a:solidFill>
                            <a:srgbClr val="FFFFFF"/>
                          </a:solidFill>
                          <a:latin typeface="微软雅黑"/>
                          <a:cs typeface="微软雅黑"/>
                        </a:rPr>
                        <a:t>签约日期</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r>
              <a:tr h="426720">
                <a:tc>
                  <a:txBody>
                    <a:bodyPr/>
                    <a:lstStyle/>
                    <a:p>
                      <a:pPr algn="r" marR="118745">
                        <a:lnSpc>
                          <a:spcPct val="100000"/>
                        </a:lnSpc>
                        <a:spcBef>
                          <a:spcPts val="1040"/>
                        </a:spcBef>
                      </a:pPr>
                      <a:r>
                        <a:rPr dirty="0" sz="1000" spc="-5">
                          <a:latin typeface="微软雅黑"/>
                          <a:cs typeface="微软雅黑"/>
                        </a:rPr>
                        <a:t>97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成飞集团644#</a:t>
                      </a:r>
                      <a:r>
                        <a:rPr dirty="0" sz="1000" spc="-10">
                          <a:latin typeface="微软雅黑"/>
                          <a:cs typeface="微软雅黑"/>
                        </a:rPr>
                        <a:t>飞机总装部装厂房楼宇自控系统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中航工业成飞集团</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2017.03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r" marR="118745">
                        <a:lnSpc>
                          <a:spcPct val="100000"/>
                        </a:lnSpc>
                        <a:spcBef>
                          <a:spcPts val="1040"/>
                        </a:spcBef>
                      </a:pPr>
                      <a:r>
                        <a:rPr dirty="0" sz="1000" spc="-5">
                          <a:latin typeface="微软雅黑"/>
                          <a:cs typeface="微软雅黑"/>
                        </a:rPr>
                        <a:t>98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深圳华润城万象天地</a:t>
                      </a:r>
                      <a:r>
                        <a:rPr dirty="0" sz="1000" spc="-10">
                          <a:latin typeface="微软雅黑"/>
                          <a:cs typeface="微软雅黑"/>
                        </a:rPr>
                        <a:t>BA</a:t>
                      </a:r>
                      <a:r>
                        <a:rPr dirty="0" sz="1000" spc="-5">
                          <a:latin typeface="微软雅黑"/>
                          <a:cs typeface="微软雅黑"/>
                        </a:rPr>
                        <a:t>系统分包工程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华润建筑有限公司深圳分公司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深圳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2017.01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r" marR="118745">
                        <a:lnSpc>
                          <a:spcPct val="100000"/>
                        </a:lnSpc>
                        <a:spcBef>
                          <a:spcPts val="1040"/>
                        </a:spcBef>
                      </a:pPr>
                      <a:r>
                        <a:rPr dirty="0" sz="1000" spc="-5">
                          <a:latin typeface="微软雅黑"/>
                          <a:cs typeface="微软雅黑"/>
                        </a:rPr>
                        <a:t>99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中铁西南总部</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四川君逸数码</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2016.10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r" marR="81915">
                        <a:lnSpc>
                          <a:spcPct val="100000"/>
                        </a:lnSpc>
                        <a:spcBef>
                          <a:spcPts val="1040"/>
                        </a:spcBef>
                      </a:pPr>
                      <a:r>
                        <a:rPr dirty="0" sz="1000" spc="-5">
                          <a:latin typeface="微软雅黑"/>
                          <a:cs typeface="微软雅黑"/>
                        </a:rPr>
                        <a:t>100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成都市金控金融后台服务中心（二标段）</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展佳环境科技股份有限公司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2016.09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20">
                <a:tc>
                  <a:txBody>
                    <a:bodyPr/>
                    <a:lstStyle/>
                    <a:p>
                      <a:pPr algn="r" marR="81915">
                        <a:lnSpc>
                          <a:spcPct val="100000"/>
                        </a:lnSpc>
                        <a:spcBef>
                          <a:spcPts val="1040"/>
                        </a:spcBef>
                      </a:pPr>
                      <a:r>
                        <a:rPr dirty="0" sz="1000" spc="-5">
                          <a:latin typeface="微软雅黑"/>
                          <a:cs typeface="微软雅黑"/>
                        </a:rPr>
                        <a:t>101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成昆线峨眉彭山火车站</a:t>
                      </a:r>
                      <a:r>
                        <a:rPr dirty="0" sz="1000" spc="-10">
                          <a:latin typeface="微软雅黑"/>
                          <a:cs typeface="微软雅黑"/>
                        </a:rPr>
                        <a:t>BAS系统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中铁八局集团电务工程有限公司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眉山</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2016.08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74">
                <a:tc>
                  <a:txBody>
                    <a:bodyPr/>
                    <a:lstStyle/>
                    <a:p>
                      <a:pPr algn="r" marR="81915">
                        <a:lnSpc>
                          <a:spcPct val="100000"/>
                        </a:lnSpc>
                        <a:spcBef>
                          <a:spcPts val="1040"/>
                        </a:spcBef>
                      </a:pPr>
                      <a:r>
                        <a:rPr dirty="0" sz="1000" spc="-5">
                          <a:latin typeface="微软雅黑"/>
                          <a:cs typeface="微软雅黑"/>
                        </a:rPr>
                        <a:t>102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漩口隧道弱电监控系统工程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四川众桥建筑工程有限公司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漩口</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2016.08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19">
                <a:tc>
                  <a:txBody>
                    <a:bodyPr/>
                    <a:lstStyle/>
                    <a:p>
                      <a:pPr algn="r" marR="81915">
                        <a:lnSpc>
                          <a:spcPct val="100000"/>
                        </a:lnSpc>
                        <a:spcBef>
                          <a:spcPts val="1040"/>
                        </a:spcBef>
                      </a:pPr>
                      <a:r>
                        <a:rPr dirty="0" sz="1000" spc="-5">
                          <a:latin typeface="微软雅黑"/>
                          <a:cs typeface="微软雅黑"/>
                        </a:rPr>
                        <a:t>103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成都金堂县人民医院楼宇自控系统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金堂人民医院</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金堂</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2016.07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r" marR="81915">
                        <a:lnSpc>
                          <a:spcPct val="100000"/>
                        </a:lnSpc>
                        <a:spcBef>
                          <a:spcPts val="1040"/>
                        </a:spcBef>
                      </a:pPr>
                      <a:r>
                        <a:rPr dirty="0" sz="1000" spc="-5">
                          <a:latin typeface="微软雅黑"/>
                          <a:cs typeface="微软雅黑"/>
                        </a:rPr>
                        <a:t>104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成都万象城、华润广场2016-2018年弱电系统维保工程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marR="48895">
                        <a:lnSpc>
                          <a:spcPct val="121000"/>
                        </a:lnSpc>
                        <a:spcBef>
                          <a:spcPts val="65"/>
                        </a:spcBef>
                      </a:pPr>
                      <a:r>
                        <a:rPr dirty="0" sz="1000">
                          <a:latin typeface="微软雅黑"/>
                          <a:cs typeface="微软雅黑"/>
                        </a:rPr>
                        <a:t>华润置地（成都）物业服务有限公司商业管 </a:t>
                      </a:r>
                      <a:r>
                        <a:rPr dirty="0" sz="1000" spc="-5">
                          <a:latin typeface="微软雅黑"/>
                          <a:cs typeface="微软雅黑"/>
                        </a:rPr>
                        <a:t>理公司</a:t>
                      </a:r>
                      <a:endParaRPr sz="1000">
                        <a:latin typeface="微软雅黑"/>
                        <a:cs typeface="微软雅黑"/>
                      </a:endParaRPr>
                    </a:p>
                  </a:txBody>
                  <a:tcPr marL="0" marR="0" marB="0" marT="825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2016.05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r" marR="81915">
                        <a:lnSpc>
                          <a:spcPct val="100000"/>
                        </a:lnSpc>
                        <a:spcBef>
                          <a:spcPts val="1040"/>
                        </a:spcBef>
                      </a:pPr>
                      <a:r>
                        <a:rPr dirty="0" sz="1000" spc="-5">
                          <a:latin typeface="微软雅黑"/>
                          <a:cs typeface="微软雅黑"/>
                        </a:rPr>
                        <a:t>105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中信城*右岸三期一标楼宇自控系统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四川飞讯智能科技有限公司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2016.05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r" marR="81915">
                        <a:lnSpc>
                          <a:spcPct val="100000"/>
                        </a:lnSpc>
                        <a:spcBef>
                          <a:spcPts val="1040"/>
                        </a:spcBef>
                      </a:pPr>
                      <a:r>
                        <a:rPr dirty="0" sz="1000" spc="-5">
                          <a:latin typeface="微软雅黑"/>
                          <a:cs typeface="微软雅黑"/>
                        </a:rPr>
                        <a:t>106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绵阳万达广场改造</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万达集团</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绵阳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2016.05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694">
                <a:tc>
                  <a:txBody>
                    <a:bodyPr/>
                    <a:lstStyle/>
                    <a:p>
                      <a:pPr algn="r" marR="81915">
                        <a:lnSpc>
                          <a:spcPct val="100000"/>
                        </a:lnSpc>
                        <a:spcBef>
                          <a:spcPts val="1040"/>
                        </a:spcBef>
                      </a:pPr>
                      <a:r>
                        <a:rPr dirty="0" sz="1000" spc="-5">
                          <a:latin typeface="微软雅黑"/>
                          <a:cs typeface="微软雅黑"/>
                        </a:rPr>
                        <a:t>107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成都万象城一期尚泰改造工程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成都优高雅建筑装饰有限公司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2016.05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99">
                <a:tc>
                  <a:txBody>
                    <a:bodyPr/>
                    <a:lstStyle/>
                    <a:p>
                      <a:pPr algn="r" marR="81915">
                        <a:lnSpc>
                          <a:spcPct val="100000"/>
                        </a:lnSpc>
                        <a:spcBef>
                          <a:spcPts val="1040"/>
                        </a:spcBef>
                      </a:pPr>
                      <a:r>
                        <a:rPr dirty="0" sz="1000" spc="-5">
                          <a:latin typeface="微软雅黑"/>
                          <a:cs typeface="微软雅黑"/>
                        </a:rPr>
                        <a:t>108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千禧酒店楼宇自控系统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四川西南楼宇机电工程有限责任公司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2016.04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sldNum" idx="7" sz="quarter"/>
          </p:nvPr>
        </p:nvSpPr>
        <p:spPr>
          <a:prstGeom prst="rect"/>
        </p:spPr>
        <p:txBody>
          <a:bodyPr wrap="square" lIns="0" tIns="0" rIns="0" bIns="0" rtlCol="0" vert="horz">
            <a:spAutoFit/>
          </a:bodyPr>
          <a:lstStyle/>
          <a:p>
            <a:pPr marL="38100">
              <a:lnSpc>
                <a:spcPts val="1190"/>
              </a:lnSpc>
            </a:pPr>
            <a:fld id="{81D60167-4931-47E6-BA6A-407CBD079E47}" type="slidenum">
              <a:rPr dirty="0" spc="-5"/>
              <a:t>10</a:t>
            </a:fld>
          </a:p>
        </p:txBody>
      </p:sp>
      <p:graphicFrame>
        <p:nvGraphicFramePr>
          <p:cNvPr id="2" name="object 2"/>
          <p:cNvGraphicFramePr>
            <a:graphicFrameLocks noGrp="1"/>
          </p:cNvGraphicFramePr>
          <p:nvPr/>
        </p:nvGraphicFramePr>
        <p:xfrm>
          <a:off x="461949" y="682625"/>
          <a:ext cx="9759950" cy="6038215"/>
        </p:xfrm>
        <a:graphic>
          <a:graphicData uri="http://schemas.openxmlformats.org/drawingml/2006/table">
            <a:tbl>
              <a:tblPr firstRow="1" bandRow="1">
                <a:tableStyleId>{2D5ABB26-0587-4C30-8999-92F81FD0307C}</a:tableStyleId>
              </a:tblPr>
              <a:tblGrid>
                <a:gridCol w="405130"/>
                <a:gridCol w="4683760"/>
                <a:gridCol w="2486025"/>
                <a:gridCol w="906779"/>
                <a:gridCol w="1258570"/>
              </a:tblGrid>
              <a:tr h="618998">
                <a:tc gridSpan="5">
                  <a:txBody>
                    <a:bodyPr/>
                    <a:lstStyle/>
                    <a:p>
                      <a:pPr algn="ctr" marL="2540">
                        <a:lnSpc>
                          <a:spcPct val="100000"/>
                        </a:lnSpc>
                        <a:spcBef>
                          <a:spcPts val="1375"/>
                        </a:spcBef>
                      </a:pPr>
                      <a:r>
                        <a:rPr dirty="0" sz="1600" spc="-5" b="1">
                          <a:solidFill>
                            <a:srgbClr val="FFFFFF"/>
                          </a:solidFill>
                          <a:latin typeface="微软雅黑"/>
                          <a:cs typeface="微软雅黑"/>
                        </a:rPr>
                        <a:t>项目业绩一览表</a:t>
                      </a:r>
                      <a:endParaRPr sz="1600">
                        <a:latin typeface="微软雅黑"/>
                        <a:cs typeface="微软雅黑"/>
                      </a:endParaRPr>
                    </a:p>
                  </a:txBody>
                  <a:tcPr marL="0" marR="0" marB="0" marT="17462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r>
              <a:tr h="284988">
                <a:tc>
                  <a:txBody>
                    <a:bodyPr/>
                    <a:lstStyle/>
                    <a:p>
                      <a:pPr algn="r" marR="52705">
                        <a:lnSpc>
                          <a:spcPct val="100000"/>
                        </a:lnSpc>
                        <a:spcBef>
                          <a:spcPts val="425"/>
                        </a:spcBef>
                      </a:pPr>
                      <a:r>
                        <a:rPr dirty="0" sz="1100" b="1">
                          <a:solidFill>
                            <a:srgbClr val="FFFFFF"/>
                          </a:solidFill>
                          <a:latin typeface="微软雅黑"/>
                          <a:cs typeface="微软雅黑"/>
                        </a:rPr>
                        <a:t>序号</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项目名称</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905">
                        <a:lnSpc>
                          <a:spcPct val="100000"/>
                        </a:lnSpc>
                        <a:spcBef>
                          <a:spcPts val="425"/>
                        </a:spcBef>
                      </a:pPr>
                      <a:r>
                        <a:rPr dirty="0" sz="1100" b="1">
                          <a:solidFill>
                            <a:srgbClr val="FFFFFF"/>
                          </a:solidFill>
                          <a:latin typeface="微软雅黑"/>
                          <a:cs typeface="微软雅黑"/>
                        </a:rPr>
                        <a:t>用户单位</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r" marR="304800">
                        <a:lnSpc>
                          <a:spcPct val="100000"/>
                        </a:lnSpc>
                        <a:spcBef>
                          <a:spcPts val="425"/>
                        </a:spcBef>
                      </a:pPr>
                      <a:r>
                        <a:rPr dirty="0" sz="1100" b="1">
                          <a:solidFill>
                            <a:srgbClr val="FFFFFF"/>
                          </a:solidFill>
                          <a:latin typeface="微软雅黑"/>
                          <a:cs typeface="微软雅黑"/>
                        </a:rPr>
                        <a:t>地点</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3175">
                        <a:lnSpc>
                          <a:spcPct val="100000"/>
                        </a:lnSpc>
                        <a:spcBef>
                          <a:spcPts val="425"/>
                        </a:spcBef>
                      </a:pPr>
                      <a:r>
                        <a:rPr dirty="0" sz="1100" b="1">
                          <a:solidFill>
                            <a:srgbClr val="FFFFFF"/>
                          </a:solidFill>
                          <a:latin typeface="微软雅黑"/>
                          <a:cs typeface="微软雅黑"/>
                        </a:rPr>
                        <a:t>签约日期</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r>
              <a:tr h="426720">
                <a:tc>
                  <a:txBody>
                    <a:bodyPr/>
                    <a:lstStyle/>
                    <a:p>
                      <a:pPr algn="r" marR="81915">
                        <a:lnSpc>
                          <a:spcPct val="100000"/>
                        </a:lnSpc>
                        <a:spcBef>
                          <a:spcPts val="1040"/>
                        </a:spcBef>
                      </a:pPr>
                      <a:r>
                        <a:rPr dirty="0" sz="1000" spc="-5">
                          <a:latin typeface="微软雅黑"/>
                          <a:cs typeface="微软雅黑"/>
                        </a:rPr>
                        <a:t>109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南充商业银行楼宇自控系统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成都商信科技发展有限责任公司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2016.04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r" marR="81915">
                        <a:lnSpc>
                          <a:spcPct val="100000"/>
                        </a:lnSpc>
                        <a:spcBef>
                          <a:spcPts val="1040"/>
                        </a:spcBef>
                      </a:pPr>
                      <a:r>
                        <a:rPr dirty="0" sz="1000" spc="-5">
                          <a:latin typeface="微软雅黑"/>
                          <a:cs typeface="微软雅黑"/>
                        </a:rPr>
                        <a:t>110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未来中心楼宇自控系统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成都亿铭达机电设备安装工程有限公司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2016.03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r" marR="81915">
                        <a:lnSpc>
                          <a:spcPct val="100000"/>
                        </a:lnSpc>
                        <a:spcBef>
                          <a:spcPts val="1040"/>
                        </a:spcBef>
                      </a:pPr>
                      <a:r>
                        <a:rPr dirty="0" sz="1000" spc="-5">
                          <a:latin typeface="微软雅黑"/>
                          <a:cs typeface="微软雅黑"/>
                        </a:rPr>
                        <a:t>111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成都新雨相沁新闻传媒大厦楼宇自控系</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四川新闻出版集团</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2016.03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r" marR="81915">
                        <a:lnSpc>
                          <a:spcPct val="100000"/>
                        </a:lnSpc>
                        <a:spcBef>
                          <a:spcPts val="1040"/>
                        </a:spcBef>
                      </a:pPr>
                      <a:r>
                        <a:rPr dirty="0" sz="1000" spc="-5">
                          <a:latin typeface="微软雅黑"/>
                          <a:cs typeface="微软雅黑"/>
                        </a:rPr>
                        <a:t>112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成都锦华万达慧云改造</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大连同方智能工程有限公司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2016.01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20">
                <a:tc>
                  <a:txBody>
                    <a:bodyPr/>
                    <a:lstStyle/>
                    <a:p>
                      <a:pPr algn="r" marR="81915">
                        <a:lnSpc>
                          <a:spcPct val="100000"/>
                        </a:lnSpc>
                        <a:spcBef>
                          <a:spcPts val="1040"/>
                        </a:spcBef>
                      </a:pPr>
                      <a:r>
                        <a:rPr dirty="0" sz="1000" spc="-5">
                          <a:latin typeface="微软雅黑"/>
                          <a:cs typeface="微软雅黑"/>
                        </a:rPr>
                        <a:t>113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金融后台服务中心一标段</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四川西南楼宇机电工程有限责任公司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2015.12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74">
                <a:tc>
                  <a:txBody>
                    <a:bodyPr/>
                    <a:lstStyle/>
                    <a:p>
                      <a:pPr algn="r" marR="81915">
                        <a:lnSpc>
                          <a:spcPct val="100000"/>
                        </a:lnSpc>
                        <a:spcBef>
                          <a:spcPts val="1040"/>
                        </a:spcBef>
                      </a:pPr>
                      <a:r>
                        <a:rPr dirty="0" sz="1000" spc="-5">
                          <a:latin typeface="微软雅黑"/>
                          <a:cs typeface="微软雅黑"/>
                        </a:rPr>
                        <a:t>114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金融后台服务中心二期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成都鸿严达科技有限公司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2015.12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19">
                <a:tc>
                  <a:txBody>
                    <a:bodyPr/>
                    <a:lstStyle/>
                    <a:p>
                      <a:pPr algn="r" marR="81915">
                        <a:lnSpc>
                          <a:spcPct val="100000"/>
                        </a:lnSpc>
                        <a:spcBef>
                          <a:spcPts val="1040"/>
                        </a:spcBef>
                      </a:pPr>
                      <a:r>
                        <a:rPr dirty="0" sz="1000" spc="-5">
                          <a:latin typeface="微软雅黑"/>
                          <a:cs typeface="微软雅黑"/>
                        </a:rPr>
                        <a:t>115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广元火车站改进项目</a:t>
                      </a:r>
                      <a:r>
                        <a:rPr dirty="0" sz="1000" spc="-10">
                          <a:latin typeface="微软雅黑"/>
                          <a:cs typeface="微软雅黑"/>
                        </a:rPr>
                        <a:t>BAS系统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成都骏熙科贸有限公司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广元</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2015.12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r" marR="81915">
                        <a:lnSpc>
                          <a:spcPct val="100000"/>
                        </a:lnSpc>
                        <a:spcBef>
                          <a:spcPts val="1040"/>
                        </a:spcBef>
                      </a:pPr>
                      <a:r>
                        <a:rPr dirty="0" sz="1000" spc="-5">
                          <a:latin typeface="微软雅黑"/>
                          <a:cs typeface="微软雅黑"/>
                        </a:rPr>
                        <a:t>116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新建渝万铁路重庆万盛火车站</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成都市益洲机电设备有限公司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重庆</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2015.11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r" marR="81915">
                        <a:lnSpc>
                          <a:spcPct val="100000"/>
                        </a:lnSpc>
                        <a:spcBef>
                          <a:spcPts val="1040"/>
                        </a:spcBef>
                      </a:pPr>
                      <a:r>
                        <a:rPr dirty="0" sz="1000" spc="-5">
                          <a:latin typeface="微软雅黑"/>
                          <a:cs typeface="微软雅黑"/>
                        </a:rPr>
                        <a:t>117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成都金牛万达广场步行街穹顶改造</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万达集团</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2015.11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r" marR="81915">
                        <a:lnSpc>
                          <a:spcPct val="100000"/>
                        </a:lnSpc>
                        <a:spcBef>
                          <a:spcPts val="1040"/>
                        </a:spcBef>
                      </a:pPr>
                      <a:r>
                        <a:rPr dirty="0" sz="1000" spc="-5">
                          <a:latin typeface="微软雅黑"/>
                          <a:cs typeface="微软雅黑"/>
                        </a:rPr>
                        <a:t>118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成飞集团638#</a:t>
                      </a:r>
                      <a:r>
                        <a:rPr dirty="0" sz="1000" spc="-10">
                          <a:latin typeface="微软雅黑"/>
                          <a:cs typeface="微软雅黑"/>
                        </a:rPr>
                        <a:t>飞机总装部装厂房</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中航工业成飞集团</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2015.09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694">
                <a:tc>
                  <a:txBody>
                    <a:bodyPr/>
                    <a:lstStyle/>
                    <a:p>
                      <a:pPr algn="r" marR="81915">
                        <a:lnSpc>
                          <a:spcPct val="100000"/>
                        </a:lnSpc>
                        <a:spcBef>
                          <a:spcPts val="1040"/>
                        </a:spcBef>
                      </a:pPr>
                      <a:r>
                        <a:rPr dirty="0" sz="1000" spc="-5">
                          <a:latin typeface="微软雅黑"/>
                          <a:cs typeface="微软雅黑"/>
                        </a:rPr>
                        <a:t>119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成飞集团636#</a:t>
                      </a:r>
                      <a:r>
                        <a:rPr dirty="0" sz="1000" spc="-10">
                          <a:latin typeface="微软雅黑"/>
                          <a:cs typeface="微软雅黑"/>
                        </a:rPr>
                        <a:t>飞机总装部装厂房</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中航工业成飞集团</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2015.08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99">
                <a:tc>
                  <a:txBody>
                    <a:bodyPr/>
                    <a:lstStyle/>
                    <a:p>
                      <a:pPr algn="r" marR="81915">
                        <a:lnSpc>
                          <a:spcPct val="100000"/>
                        </a:lnSpc>
                        <a:spcBef>
                          <a:spcPts val="1040"/>
                        </a:spcBef>
                      </a:pPr>
                      <a:r>
                        <a:rPr dirty="0" sz="1000" spc="-5">
                          <a:latin typeface="微软雅黑"/>
                          <a:cs typeface="微软雅黑"/>
                        </a:rPr>
                        <a:t>120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成都锦华万达广场步行街穹顶改造</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万达集团</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r" marR="318135">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2015.09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sldNum" idx="7" sz="quarter"/>
          </p:nvPr>
        </p:nvSpPr>
        <p:spPr>
          <a:prstGeom prst="rect"/>
        </p:spPr>
        <p:txBody>
          <a:bodyPr wrap="square" lIns="0" tIns="0" rIns="0" bIns="0" rtlCol="0" vert="horz">
            <a:spAutoFit/>
          </a:bodyPr>
          <a:lstStyle/>
          <a:p>
            <a:pPr marL="38100">
              <a:lnSpc>
                <a:spcPts val="1190"/>
              </a:lnSpc>
            </a:pPr>
            <a:fld id="{81D60167-4931-47E6-BA6A-407CBD079E47}" type="slidenum">
              <a:rPr dirty="0" spc="-5"/>
              <a:t>10</a:t>
            </a:fld>
          </a:p>
        </p:txBody>
      </p:sp>
      <p:graphicFrame>
        <p:nvGraphicFramePr>
          <p:cNvPr id="2" name="object 2"/>
          <p:cNvGraphicFramePr>
            <a:graphicFrameLocks noGrp="1"/>
          </p:cNvGraphicFramePr>
          <p:nvPr/>
        </p:nvGraphicFramePr>
        <p:xfrm>
          <a:off x="461949" y="682625"/>
          <a:ext cx="9759950" cy="6038215"/>
        </p:xfrm>
        <a:graphic>
          <a:graphicData uri="http://schemas.openxmlformats.org/drawingml/2006/table">
            <a:tbl>
              <a:tblPr firstRow="1" bandRow="1">
                <a:tableStyleId>{2D5ABB26-0587-4C30-8999-92F81FD0307C}</a:tableStyleId>
              </a:tblPr>
              <a:tblGrid>
                <a:gridCol w="405130"/>
                <a:gridCol w="4683760"/>
                <a:gridCol w="2486025"/>
                <a:gridCol w="906779"/>
                <a:gridCol w="1258570"/>
              </a:tblGrid>
              <a:tr h="618998">
                <a:tc gridSpan="5">
                  <a:txBody>
                    <a:bodyPr/>
                    <a:lstStyle/>
                    <a:p>
                      <a:pPr algn="ctr" marL="2540">
                        <a:lnSpc>
                          <a:spcPct val="100000"/>
                        </a:lnSpc>
                        <a:spcBef>
                          <a:spcPts val="1375"/>
                        </a:spcBef>
                      </a:pPr>
                      <a:r>
                        <a:rPr dirty="0" sz="1600" spc="-5" b="1">
                          <a:solidFill>
                            <a:srgbClr val="FFFFFF"/>
                          </a:solidFill>
                          <a:latin typeface="微软雅黑"/>
                          <a:cs typeface="微软雅黑"/>
                        </a:rPr>
                        <a:t>项目业绩一览表</a:t>
                      </a:r>
                      <a:endParaRPr sz="1600">
                        <a:latin typeface="微软雅黑"/>
                        <a:cs typeface="微软雅黑"/>
                      </a:endParaRPr>
                    </a:p>
                  </a:txBody>
                  <a:tcPr marL="0" marR="0" marB="0" marT="17462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r>
              <a:tr h="284988">
                <a:tc>
                  <a:txBody>
                    <a:bodyPr/>
                    <a:lstStyle/>
                    <a:p>
                      <a:pPr algn="r" marR="52705">
                        <a:lnSpc>
                          <a:spcPct val="100000"/>
                        </a:lnSpc>
                        <a:spcBef>
                          <a:spcPts val="425"/>
                        </a:spcBef>
                      </a:pPr>
                      <a:r>
                        <a:rPr dirty="0" sz="1100" b="1">
                          <a:solidFill>
                            <a:srgbClr val="FFFFFF"/>
                          </a:solidFill>
                          <a:latin typeface="微软雅黑"/>
                          <a:cs typeface="微软雅黑"/>
                        </a:rPr>
                        <a:t>序号</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项目名称</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905">
                        <a:lnSpc>
                          <a:spcPct val="100000"/>
                        </a:lnSpc>
                        <a:spcBef>
                          <a:spcPts val="425"/>
                        </a:spcBef>
                      </a:pPr>
                      <a:r>
                        <a:rPr dirty="0" sz="1100" b="1">
                          <a:solidFill>
                            <a:srgbClr val="FFFFFF"/>
                          </a:solidFill>
                          <a:latin typeface="微软雅黑"/>
                          <a:cs typeface="微软雅黑"/>
                        </a:rPr>
                        <a:t>用户单位</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地点</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3175">
                        <a:lnSpc>
                          <a:spcPct val="100000"/>
                        </a:lnSpc>
                        <a:spcBef>
                          <a:spcPts val="425"/>
                        </a:spcBef>
                      </a:pPr>
                      <a:r>
                        <a:rPr dirty="0" sz="1100" b="1">
                          <a:solidFill>
                            <a:srgbClr val="FFFFFF"/>
                          </a:solidFill>
                          <a:latin typeface="微软雅黑"/>
                          <a:cs typeface="微软雅黑"/>
                        </a:rPr>
                        <a:t>签约日期</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r>
              <a:tr h="426720">
                <a:tc>
                  <a:txBody>
                    <a:bodyPr/>
                    <a:lstStyle/>
                    <a:p>
                      <a:pPr algn="r" marR="81915">
                        <a:lnSpc>
                          <a:spcPct val="100000"/>
                        </a:lnSpc>
                        <a:spcBef>
                          <a:spcPts val="1040"/>
                        </a:spcBef>
                      </a:pPr>
                      <a:r>
                        <a:rPr dirty="0" sz="1000" spc="-5">
                          <a:latin typeface="微软雅黑"/>
                          <a:cs typeface="微软雅黑"/>
                        </a:rPr>
                        <a:t>121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成都锦华万达广场慧云改造</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万达集团</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2015.04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r" marR="81915">
                        <a:lnSpc>
                          <a:spcPct val="100000"/>
                        </a:lnSpc>
                        <a:spcBef>
                          <a:spcPts val="1040"/>
                        </a:spcBef>
                      </a:pPr>
                      <a:r>
                        <a:rPr dirty="0" sz="1000" spc="-5">
                          <a:latin typeface="微软雅黑"/>
                          <a:cs typeface="微软雅黑"/>
                        </a:rPr>
                        <a:t>122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成都中海西区楼宇自控系统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上海擎天电子科技股份有限公司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2014.11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r" marR="81915">
                        <a:lnSpc>
                          <a:spcPct val="100000"/>
                        </a:lnSpc>
                        <a:spcBef>
                          <a:spcPts val="1040"/>
                        </a:spcBef>
                      </a:pPr>
                      <a:r>
                        <a:rPr dirty="0" sz="1000" spc="-5">
                          <a:latin typeface="微软雅黑"/>
                          <a:cs typeface="微软雅黑"/>
                        </a:rPr>
                        <a:t>123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中海城南1号楼宇自控系统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汉鼎信息科技股份有限公司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2014.11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r" marR="81915">
                        <a:lnSpc>
                          <a:spcPct val="100000"/>
                        </a:lnSpc>
                        <a:spcBef>
                          <a:spcPts val="1040"/>
                        </a:spcBef>
                      </a:pPr>
                      <a:r>
                        <a:rPr dirty="0" sz="1000" spc="-5">
                          <a:latin typeface="微软雅黑"/>
                          <a:cs typeface="微软雅黑"/>
                        </a:rPr>
                        <a:t>124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合肥华润万象城楼宇自控系统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华润建筑有限公司合肥分公司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合肥</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2014.09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20">
                <a:tc>
                  <a:txBody>
                    <a:bodyPr/>
                    <a:lstStyle/>
                    <a:p>
                      <a:pPr algn="r" marR="81915">
                        <a:lnSpc>
                          <a:spcPct val="100000"/>
                        </a:lnSpc>
                        <a:spcBef>
                          <a:spcPts val="1040"/>
                        </a:spcBef>
                      </a:pPr>
                      <a:r>
                        <a:rPr dirty="0" sz="1000" spc="-5">
                          <a:latin typeface="微软雅黑"/>
                          <a:cs typeface="微软雅黑"/>
                        </a:rPr>
                        <a:t>125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双流蛟龙港海滨购物中心楼宇总控系统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成都超网实业有限公司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2014.07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74">
                <a:tc>
                  <a:txBody>
                    <a:bodyPr/>
                    <a:lstStyle/>
                    <a:p>
                      <a:pPr algn="r" marR="81915">
                        <a:lnSpc>
                          <a:spcPct val="100000"/>
                        </a:lnSpc>
                        <a:spcBef>
                          <a:spcPts val="1040"/>
                        </a:spcBef>
                      </a:pPr>
                      <a:r>
                        <a:rPr dirty="0" sz="1000" spc="-5">
                          <a:latin typeface="微软雅黑"/>
                          <a:cs typeface="微软雅黑"/>
                        </a:rPr>
                        <a:t>126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两江国际楼宇自控系统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四川宇佑通普系统工程有限公司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2014.06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19">
                <a:tc>
                  <a:txBody>
                    <a:bodyPr/>
                    <a:lstStyle/>
                    <a:p>
                      <a:pPr algn="r" marR="81915">
                        <a:lnSpc>
                          <a:spcPct val="100000"/>
                        </a:lnSpc>
                        <a:spcBef>
                          <a:spcPts val="1040"/>
                        </a:spcBef>
                      </a:pPr>
                      <a:r>
                        <a:rPr dirty="0" sz="1000" spc="-5">
                          <a:latin typeface="微软雅黑"/>
                          <a:cs typeface="微软雅黑"/>
                        </a:rPr>
                        <a:t>127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资中县新城区综合体楼宇自控系统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四川科志建设有限公司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资中</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2014.06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r" marR="81915">
                        <a:lnSpc>
                          <a:spcPct val="100000"/>
                        </a:lnSpc>
                        <a:spcBef>
                          <a:spcPts val="1040"/>
                        </a:spcBef>
                      </a:pPr>
                      <a:r>
                        <a:rPr dirty="0" sz="1000" spc="-5">
                          <a:latin typeface="微软雅黑"/>
                          <a:cs typeface="微软雅黑"/>
                        </a:rPr>
                        <a:t>128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成都铁狮门楼宇自控系统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深圳市华西安装工程有限公司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2014.02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r" marR="81915">
                        <a:lnSpc>
                          <a:spcPct val="100000"/>
                        </a:lnSpc>
                        <a:spcBef>
                          <a:spcPts val="1040"/>
                        </a:spcBef>
                      </a:pPr>
                      <a:r>
                        <a:rPr dirty="0" sz="1000" spc="-5">
                          <a:latin typeface="微软雅黑"/>
                          <a:cs typeface="微软雅黑"/>
                        </a:rPr>
                        <a:t>129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大英县体育中心射击馆楼宇自控系统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成都世信达科技有限公司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2540">
                        <a:lnSpc>
                          <a:spcPct val="100000"/>
                        </a:lnSpc>
                        <a:spcBef>
                          <a:spcPts val="1040"/>
                        </a:spcBef>
                      </a:pPr>
                      <a:r>
                        <a:rPr dirty="0" sz="1000" spc="-5">
                          <a:latin typeface="微软雅黑"/>
                          <a:cs typeface="微软雅黑"/>
                        </a:rPr>
                        <a:t>大英县</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2014.02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r" marR="81915">
                        <a:lnSpc>
                          <a:spcPct val="100000"/>
                        </a:lnSpc>
                        <a:spcBef>
                          <a:spcPts val="1040"/>
                        </a:spcBef>
                      </a:pPr>
                      <a:r>
                        <a:rPr dirty="0" sz="1000" spc="-5">
                          <a:latin typeface="微软雅黑"/>
                          <a:cs typeface="微软雅黑"/>
                        </a:rPr>
                        <a:t>130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大英县体育馆楼宇自控系统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成都国语信通工程有限公司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2540">
                        <a:lnSpc>
                          <a:spcPct val="100000"/>
                        </a:lnSpc>
                        <a:spcBef>
                          <a:spcPts val="1040"/>
                        </a:spcBef>
                      </a:pPr>
                      <a:r>
                        <a:rPr dirty="0" sz="1000" spc="-5">
                          <a:latin typeface="微软雅黑"/>
                          <a:cs typeface="微软雅黑"/>
                        </a:rPr>
                        <a:t>大英县</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2014.01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694">
                <a:tc>
                  <a:txBody>
                    <a:bodyPr/>
                    <a:lstStyle/>
                    <a:p>
                      <a:pPr algn="r" marR="81915">
                        <a:lnSpc>
                          <a:spcPct val="100000"/>
                        </a:lnSpc>
                        <a:spcBef>
                          <a:spcPts val="1040"/>
                        </a:spcBef>
                      </a:pPr>
                      <a:r>
                        <a:rPr dirty="0" sz="1000" spc="-5">
                          <a:latin typeface="微软雅黑"/>
                          <a:cs typeface="微软雅黑"/>
                        </a:rPr>
                        <a:t>131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首座二期楼宇自控系统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四川万兴智能智能控制系统工程有限公司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2013.12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99">
                <a:tc>
                  <a:txBody>
                    <a:bodyPr/>
                    <a:lstStyle/>
                    <a:p>
                      <a:pPr algn="r" marR="81915">
                        <a:lnSpc>
                          <a:spcPct val="100000"/>
                        </a:lnSpc>
                        <a:spcBef>
                          <a:spcPts val="1040"/>
                        </a:spcBef>
                      </a:pPr>
                      <a:r>
                        <a:rPr dirty="0" sz="1000" spc="-5">
                          <a:latin typeface="微软雅黑"/>
                          <a:cs typeface="微软雅黑"/>
                        </a:rPr>
                        <a:t>132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龙湖时代天街楼宇自控系统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四川万兴智能智能控制系统工程有限公司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2013.11</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sldNum" idx="7" sz="quarter"/>
          </p:nvPr>
        </p:nvSpPr>
        <p:spPr>
          <a:prstGeom prst="rect"/>
        </p:spPr>
        <p:txBody>
          <a:bodyPr wrap="square" lIns="0" tIns="0" rIns="0" bIns="0" rtlCol="0" vert="horz">
            <a:spAutoFit/>
          </a:bodyPr>
          <a:lstStyle/>
          <a:p>
            <a:pPr marL="38100">
              <a:lnSpc>
                <a:spcPts val="1190"/>
              </a:lnSpc>
            </a:pPr>
            <a:fld id="{81D60167-4931-47E6-BA6A-407CBD079E47}" type="slidenum">
              <a:rPr dirty="0" spc="-5"/>
              <a:t>10</a:t>
            </a:fld>
          </a:p>
        </p:txBody>
      </p:sp>
      <p:graphicFrame>
        <p:nvGraphicFramePr>
          <p:cNvPr id="2" name="object 2"/>
          <p:cNvGraphicFramePr>
            <a:graphicFrameLocks noGrp="1"/>
          </p:cNvGraphicFramePr>
          <p:nvPr/>
        </p:nvGraphicFramePr>
        <p:xfrm>
          <a:off x="461949" y="682625"/>
          <a:ext cx="9759950" cy="4330700"/>
        </p:xfrm>
        <a:graphic>
          <a:graphicData uri="http://schemas.openxmlformats.org/drawingml/2006/table">
            <a:tbl>
              <a:tblPr firstRow="1" bandRow="1">
                <a:tableStyleId>{2D5ABB26-0587-4C30-8999-92F81FD0307C}</a:tableStyleId>
              </a:tblPr>
              <a:tblGrid>
                <a:gridCol w="405130"/>
                <a:gridCol w="4683760"/>
                <a:gridCol w="2486025"/>
                <a:gridCol w="906779"/>
                <a:gridCol w="1258570"/>
              </a:tblGrid>
              <a:tr h="618998">
                <a:tc gridSpan="5">
                  <a:txBody>
                    <a:bodyPr/>
                    <a:lstStyle/>
                    <a:p>
                      <a:pPr algn="ctr" marL="2540">
                        <a:lnSpc>
                          <a:spcPct val="100000"/>
                        </a:lnSpc>
                        <a:spcBef>
                          <a:spcPts val="1375"/>
                        </a:spcBef>
                      </a:pPr>
                      <a:r>
                        <a:rPr dirty="0" sz="1600" spc="-5" b="1">
                          <a:solidFill>
                            <a:srgbClr val="FFFFFF"/>
                          </a:solidFill>
                          <a:latin typeface="微软雅黑"/>
                          <a:cs typeface="微软雅黑"/>
                        </a:rPr>
                        <a:t>项目业绩一览表</a:t>
                      </a:r>
                      <a:endParaRPr sz="1600">
                        <a:latin typeface="微软雅黑"/>
                        <a:cs typeface="微软雅黑"/>
                      </a:endParaRPr>
                    </a:p>
                  </a:txBody>
                  <a:tcPr marL="0" marR="0" marB="0" marT="17462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c hMerge="1">
                  <a:txBody>
                    <a:bodyPr/>
                    <a:lstStyle/>
                    <a:p>
                      <a:pPr/>
                    </a:p>
                  </a:txBody>
                  <a:tcPr marL="0" marR="0" marB="0" marT="0"/>
                </a:tc>
              </a:tr>
              <a:tr h="284988">
                <a:tc>
                  <a:txBody>
                    <a:bodyPr/>
                    <a:lstStyle/>
                    <a:p>
                      <a:pPr algn="r" marR="52705">
                        <a:lnSpc>
                          <a:spcPct val="100000"/>
                        </a:lnSpc>
                        <a:spcBef>
                          <a:spcPts val="425"/>
                        </a:spcBef>
                      </a:pPr>
                      <a:r>
                        <a:rPr dirty="0" sz="1100" b="1">
                          <a:solidFill>
                            <a:srgbClr val="FFFFFF"/>
                          </a:solidFill>
                          <a:latin typeface="微软雅黑"/>
                          <a:cs typeface="微软雅黑"/>
                        </a:rPr>
                        <a:t>序号</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项目名称</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905">
                        <a:lnSpc>
                          <a:spcPct val="100000"/>
                        </a:lnSpc>
                        <a:spcBef>
                          <a:spcPts val="425"/>
                        </a:spcBef>
                      </a:pPr>
                      <a:r>
                        <a:rPr dirty="0" sz="1100" b="1">
                          <a:solidFill>
                            <a:srgbClr val="FFFFFF"/>
                          </a:solidFill>
                          <a:latin typeface="微软雅黑"/>
                          <a:cs typeface="微软雅黑"/>
                        </a:rPr>
                        <a:t>用户单位</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1270">
                        <a:lnSpc>
                          <a:spcPct val="100000"/>
                        </a:lnSpc>
                        <a:spcBef>
                          <a:spcPts val="425"/>
                        </a:spcBef>
                      </a:pPr>
                      <a:r>
                        <a:rPr dirty="0" sz="1100" b="1">
                          <a:solidFill>
                            <a:srgbClr val="FFFFFF"/>
                          </a:solidFill>
                          <a:latin typeface="微软雅黑"/>
                          <a:cs typeface="微软雅黑"/>
                        </a:rPr>
                        <a:t>地点</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c>
                  <a:txBody>
                    <a:bodyPr/>
                    <a:lstStyle/>
                    <a:p>
                      <a:pPr algn="ctr" marL="3175">
                        <a:lnSpc>
                          <a:spcPct val="100000"/>
                        </a:lnSpc>
                        <a:spcBef>
                          <a:spcPts val="425"/>
                        </a:spcBef>
                      </a:pPr>
                      <a:r>
                        <a:rPr dirty="0" sz="1100" b="1">
                          <a:solidFill>
                            <a:srgbClr val="FFFFFF"/>
                          </a:solidFill>
                          <a:latin typeface="微软雅黑"/>
                          <a:cs typeface="微软雅黑"/>
                        </a:rPr>
                        <a:t>签约日期</a:t>
                      </a:r>
                      <a:endParaRPr sz="1100">
                        <a:latin typeface="微软雅黑"/>
                        <a:cs typeface="微软雅黑"/>
                      </a:endParaRPr>
                    </a:p>
                  </a:txBody>
                  <a:tcPr marL="0" marR="0" marB="0" marT="53975">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528DD4"/>
                    </a:solidFill>
                  </a:tcPr>
                </a:tc>
              </a:tr>
              <a:tr h="426720">
                <a:tc>
                  <a:txBody>
                    <a:bodyPr/>
                    <a:lstStyle/>
                    <a:p>
                      <a:pPr algn="r" marR="81915">
                        <a:lnSpc>
                          <a:spcPct val="100000"/>
                        </a:lnSpc>
                        <a:spcBef>
                          <a:spcPts val="1040"/>
                        </a:spcBef>
                      </a:pPr>
                      <a:r>
                        <a:rPr dirty="0" sz="1000" spc="-5">
                          <a:latin typeface="微软雅黑"/>
                          <a:cs typeface="微软雅黑"/>
                        </a:rPr>
                        <a:t>133</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都江堰时代春天楼宇自控系统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成都锐申信息技术有限公司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2540">
                        <a:lnSpc>
                          <a:spcPct val="100000"/>
                        </a:lnSpc>
                        <a:spcBef>
                          <a:spcPts val="1040"/>
                        </a:spcBef>
                      </a:pPr>
                      <a:r>
                        <a:rPr dirty="0" sz="1000" spc="-5">
                          <a:latin typeface="微软雅黑"/>
                          <a:cs typeface="微软雅黑"/>
                        </a:rPr>
                        <a:t>都江堰</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2013.09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r" marR="81915">
                        <a:lnSpc>
                          <a:spcPct val="100000"/>
                        </a:lnSpc>
                        <a:spcBef>
                          <a:spcPts val="1040"/>
                        </a:spcBef>
                      </a:pPr>
                      <a:r>
                        <a:rPr dirty="0" sz="1000" spc="-5">
                          <a:latin typeface="微软雅黑"/>
                          <a:cs typeface="微软雅黑"/>
                        </a:rPr>
                        <a:t>134</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杭州华润万象城楼宇自控系统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华润建筑有限公司杭州分公司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杭州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2012.09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7100">
                <a:tc>
                  <a:txBody>
                    <a:bodyPr/>
                    <a:lstStyle/>
                    <a:p>
                      <a:pPr algn="r" marR="81915">
                        <a:lnSpc>
                          <a:spcPct val="100000"/>
                        </a:lnSpc>
                        <a:spcBef>
                          <a:spcPts val="1040"/>
                        </a:spcBef>
                      </a:pPr>
                      <a:r>
                        <a:rPr dirty="0" sz="1000" spc="-5">
                          <a:latin typeface="微软雅黑"/>
                          <a:cs typeface="微软雅黑"/>
                        </a:rPr>
                        <a:t>135</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世代积家楼宇自控系统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成都天作科技有限公司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2012.12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20">
                <a:tc>
                  <a:txBody>
                    <a:bodyPr/>
                    <a:lstStyle/>
                    <a:p>
                      <a:pPr algn="r" marR="81915">
                        <a:lnSpc>
                          <a:spcPct val="100000"/>
                        </a:lnSpc>
                        <a:spcBef>
                          <a:spcPts val="1040"/>
                        </a:spcBef>
                      </a:pPr>
                      <a:r>
                        <a:rPr dirty="0" sz="1000" spc="-5">
                          <a:latin typeface="微软雅黑"/>
                          <a:cs typeface="微软雅黑"/>
                        </a:rPr>
                        <a:t>136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成都华润万象城楼宇自控系统</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华润建筑有限公司成都分公司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成都</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2011.09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20">
                <a:tc>
                  <a:txBody>
                    <a:bodyPr/>
                    <a:lstStyle/>
                    <a:p>
                      <a:pPr algn="r" marR="81915">
                        <a:lnSpc>
                          <a:spcPct val="100000"/>
                        </a:lnSpc>
                        <a:spcBef>
                          <a:spcPts val="1040"/>
                        </a:spcBef>
                      </a:pPr>
                      <a:r>
                        <a:rPr dirty="0" sz="1000" spc="-5">
                          <a:latin typeface="微软雅黑"/>
                          <a:cs typeface="微软雅黑"/>
                        </a:rPr>
                        <a:t>137</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华为南方工厂弱电总包工程施工分包</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华为技术有限公司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东莞</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2007.12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974">
                <a:tc>
                  <a:txBody>
                    <a:bodyPr/>
                    <a:lstStyle/>
                    <a:p>
                      <a:pPr algn="r" marR="81915">
                        <a:lnSpc>
                          <a:spcPct val="100000"/>
                        </a:lnSpc>
                        <a:spcBef>
                          <a:spcPts val="1040"/>
                        </a:spcBef>
                      </a:pPr>
                      <a:r>
                        <a:rPr dirty="0" sz="1000" spc="-5">
                          <a:latin typeface="微软雅黑"/>
                          <a:cs typeface="微软雅黑"/>
                        </a:rPr>
                        <a:t>138</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青岛香格里拉大饭店二期扩建工程弱电</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青岛香格里拉大饭店</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青岛</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2006.06</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r h="426719">
                <a:tc>
                  <a:txBody>
                    <a:bodyPr/>
                    <a:lstStyle/>
                    <a:p>
                      <a:pPr algn="r" marR="81915">
                        <a:lnSpc>
                          <a:spcPct val="100000"/>
                        </a:lnSpc>
                        <a:spcBef>
                          <a:spcPts val="1040"/>
                        </a:spcBef>
                      </a:pPr>
                      <a:r>
                        <a:rPr dirty="0" sz="1000" spc="-5">
                          <a:latin typeface="微软雅黑"/>
                          <a:cs typeface="微软雅黑"/>
                        </a:rPr>
                        <a:t>139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深圳海关综合楼楼宇自控工程</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marL="25400">
                        <a:lnSpc>
                          <a:spcPct val="100000"/>
                        </a:lnSpc>
                        <a:spcBef>
                          <a:spcPts val="1040"/>
                        </a:spcBef>
                      </a:pPr>
                      <a:r>
                        <a:rPr dirty="0" sz="1000" spc="-5">
                          <a:latin typeface="微软雅黑"/>
                          <a:cs typeface="微软雅黑"/>
                        </a:rPr>
                        <a:t>深圳海关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270">
                        <a:lnSpc>
                          <a:spcPct val="100000"/>
                        </a:lnSpc>
                        <a:spcBef>
                          <a:spcPts val="1040"/>
                        </a:spcBef>
                      </a:pPr>
                      <a:r>
                        <a:rPr dirty="0" sz="1000" spc="-5">
                          <a:latin typeface="微软雅黑"/>
                          <a:cs typeface="微软雅黑"/>
                        </a:rPr>
                        <a:t>深圳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c>
                  <a:txBody>
                    <a:bodyPr/>
                    <a:lstStyle/>
                    <a:p>
                      <a:pPr algn="ctr" marL="1905">
                        <a:lnSpc>
                          <a:spcPct val="100000"/>
                        </a:lnSpc>
                        <a:spcBef>
                          <a:spcPts val="1040"/>
                        </a:spcBef>
                      </a:pPr>
                      <a:r>
                        <a:rPr dirty="0" sz="1000" spc="-5">
                          <a:latin typeface="微软雅黑"/>
                          <a:cs typeface="微软雅黑"/>
                        </a:rPr>
                        <a:t>2006.12</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tcPr>
                </a:tc>
              </a:tr>
              <a:tr h="426719">
                <a:tc>
                  <a:txBody>
                    <a:bodyPr/>
                    <a:lstStyle/>
                    <a:p>
                      <a:pPr algn="r" marR="81915">
                        <a:lnSpc>
                          <a:spcPct val="100000"/>
                        </a:lnSpc>
                        <a:spcBef>
                          <a:spcPts val="1040"/>
                        </a:spcBef>
                      </a:pPr>
                      <a:r>
                        <a:rPr dirty="0" sz="1000" spc="-5">
                          <a:latin typeface="微软雅黑"/>
                          <a:cs typeface="微软雅黑"/>
                        </a:rPr>
                        <a:t>140</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沈阳华润中心一期机电工程楼宇自控系</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marL="25400">
                        <a:lnSpc>
                          <a:spcPct val="100000"/>
                        </a:lnSpc>
                        <a:spcBef>
                          <a:spcPts val="1040"/>
                        </a:spcBef>
                      </a:pPr>
                      <a:r>
                        <a:rPr dirty="0" sz="1000" spc="-5">
                          <a:latin typeface="微软雅黑"/>
                          <a:cs typeface="微软雅黑"/>
                        </a:rPr>
                        <a:t>华润建筑有限公司沈阳分公司</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270">
                        <a:lnSpc>
                          <a:spcPct val="100000"/>
                        </a:lnSpc>
                        <a:spcBef>
                          <a:spcPts val="1040"/>
                        </a:spcBef>
                      </a:pPr>
                      <a:r>
                        <a:rPr dirty="0" sz="1000" spc="-5">
                          <a:latin typeface="微软雅黑"/>
                          <a:cs typeface="微软雅黑"/>
                        </a:rPr>
                        <a:t>沈阳</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c>
                  <a:txBody>
                    <a:bodyPr/>
                    <a:lstStyle/>
                    <a:p>
                      <a:pPr algn="ctr" marL="1905">
                        <a:lnSpc>
                          <a:spcPct val="100000"/>
                        </a:lnSpc>
                        <a:spcBef>
                          <a:spcPts val="1040"/>
                        </a:spcBef>
                      </a:pPr>
                      <a:r>
                        <a:rPr dirty="0" sz="1000" spc="-5">
                          <a:latin typeface="微软雅黑"/>
                          <a:cs typeface="微软雅黑"/>
                        </a:rPr>
                        <a:t>2002.09</a:t>
                      </a:r>
                      <a:endParaRPr sz="1000">
                        <a:latin typeface="微软雅黑"/>
                        <a:cs typeface="微软雅黑"/>
                      </a:endParaRPr>
                    </a:p>
                  </a:txBody>
                  <a:tcPr marL="0" marR="0" marB="0" marT="132080">
                    <a:lnL w="12700">
                      <a:solidFill>
                        <a:srgbClr val="000000"/>
                      </a:solidFill>
                      <a:prstDash val="solid"/>
                    </a:lnL>
                    <a:lnR w="12700">
                      <a:solidFill>
                        <a:srgbClr val="000000"/>
                      </a:solidFill>
                      <a:prstDash val="solid"/>
                    </a:lnR>
                    <a:lnT w="12700">
                      <a:solidFill>
                        <a:srgbClr val="000000"/>
                      </a:solidFill>
                      <a:prstDash val="solid"/>
                    </a:lnT>
                    <a:lnB w="12700">
                      <a:solidFill>
                        <a:srgbClr val="000000"/>
                      </a:solidFill>
                      <a:prstDash val="solid"/>
                    </a:lnB>
                    <a:solidFill>
                      <a:srgbClr val="E6E6E6"/>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Application>Microsoft Office PowerPoint</Application>
  <PresentationFormat>On-screen Show (4:3)</PresentationFormat>
  <ScaleCrop>false</ScaleCrop>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chenmk</dc:creator>
  <dcterms:created xsi:type="dcterms:W3CDTF">2024-08-21T05:31:01Z</dcterms:created>
  <dcterms:modified xsi:type="dcterms:W3CDTF">2024-08-21T05:31:01Z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2024-08-21T00:00:00Z</vt:filetime>
  </property>
  <property fmtid="{D5CDD505-2E9C-101B-9397-08002B2CF9AE}" pid="3" name="Creator">
    <vt:lpwstr>Microsoft® Excel® LTSC</vt:lpwstr>
  </property>
  <property fmtid="{D5CDD505-2E9C-101B-9397-08002B2CF9AE}" pid="4" name="LastSaved">
    <vt:filetime>2024-08-21T00:00:00Z</vt:filetime>
  </property>
</Properties>
</file>